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8" r:id="rId2"/>
    <p:sldId id="259" r:id="rId3"/>
    <p:sldId id="263" r:id="rId4"/>
    <p:sldId id="264" r:id="rId5"/>
    <p:sldId id="265" r:id="rId6"/>
    <p:sldId id="266" r:id="rId7"/>
    <p:sldId id="267" r:id="rId8"/>
    <p:sldId id="269" r:id="rId9"/>
    <p:sldId id="275" r:id="rId10"/>
    <p:sldId id="276" r:id="rId11"/>
    <p:sldId id="277" r:id="rId12"/>
    <p:sldId id="278" r:id="rId13"/>
    <p:sldId id="279" r:id="rId14"/>
    <p:sldId id="280" r:id="rId15"/>
    <p:sldId id="281" r:id="rId16"/>
    <p:sldId id="282" r:id="rId17"/>
    <p:sldId id="284" r:id="rId18"/>
    <p:sldId id="283" r:id="rId19"/>
    <p:sldId id="285" r:id="rId20"/>
    <p:sldId id="287" r:id="rId21"/>
    <p:sldId id="288" r:id="rId22"/>
    <p:sldId id="286" r:id="rId23"/>
    <p:sldId id="290" r:id="rId24"/>
    <p:sldId id="294" r:id="rId25"/>
    <p:sldId id="289" r:id="rId26"/>
    <p:sldId id="295" r:id="rId27"/>
    <p:sldId id="291" r:id="rId28"/>
    <p:sldId id="296" r:id="rId29"/>
    <p:sldId id="297" r:id="rId30"/>
    <p:sldId id="298" r:id="rId31"/>
    <p:sldId id="299" r:id="rId32"/>
    <p:sldId id="293"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0" d="100"/>
          <a:sy n="110" d="100"/>
        </p:scale>
        <p:origin x="834" y="4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545DD-BCC2-455B-AF06-A83358EC0CC3}" type="datetimeFigureOut">
              <a:rPr lang="en-IN" smtClean="0"/>
              <a:t>01-03-2024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BEDB1-696C-4288-8C8E-C64842FBF08A}" type="slidenum">
              <a:rPr lang="en-IN" smtClean="0"/>
              <a:t>‹#›</a:t>
            </a:fld>
            <a:endParaRPr lang="en-IN"/>
          </a:p>
        </p:txBody>
      </p:sp>
    </p:spTree>
    <p:extLst>
      <p:ext uri="{BB962C8B-B14F-4D97-AF65-F5344CB8AC3E}">
        <p14:creationId xmlns:p14="http://schemas.microsoft.com/office/powerpoint/2010/main" val="128172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EDB1-696C-4288-8C8E-C64842FBF08A}" type="slidenum">
              <a:rPr lang="en-IN" smtClean="0"/>
              <a:t>2</a:t>
            </a:fld>
            <a:endParaRPr lang="en-IN"/>
          </a:p>
        </p:txBody>
      </p:sp>
    </p:spTree>
    <p:extLst>
      <p:ext uri="{BB962C8B-B14F-4D97-AF65-F5344CB8AC3E}">
        <p14:creationId xmlns:p14="http://schemas.microsoft.com/office/powerpoint/2010/main" val="120537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EDB1-696C-4288-8C8E-C64842FBF08A}" type="slidenum">
              <a:rPr lang="en-IN" smtClean="0"/>
              <a:t>3</a:t>
            </a:fld>
            <a:endParaRPr lang="en-IN"/>
          </a:p>
        </p:txBody>
      </p:sp>
    </p:spTree>
    <p:extLst>
      <p:ext uri="{BB962C8B-B14F-4D97-AF65-F5344CB8AC3E}">
        <p14:creationId xmlns:p14="http://schemas.microsoft.com/office/powerpoint/2010/main" val="3883221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EDB1-696C-4288-8C8E-C64842FBF08A}" type="slidenum">
              <a:rPr lang="en-IN" smtClean="0"/>
              <a:t>4</a:t>
            </a:fld>
            <a:endParaRPr lang="en-IN"/>
          </a:p>
        </p:txBody>
      </p:sp>
    </p:spTree>
    <p:extLst>
      <p:ext uri="{BB962C8B-B14F-4D97-AF65-F5344CB8AC3E}">
        <p14:creationId xmlns:p14="http://schemas.microsoft.com/office/powerpoint/2010/main" val="2548174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EDB1-696C-4288-8C8E-C64842FBF08A}" type="slidenum">
              <a:rPr lang="en-IN" smtClean="0"/>
              <a:t>5</a:t>
            </a:fld>
            <a:endParaRPr lang="en-IN"/>
          </a:p>
        </p:txBody>
      </p:sp>
    </p:spTree>
    <p:extLst>
      <p:ext uri="{BB962C8B-B14F-4D97-AF65-F5344CB8AC3E}">
        <p14:creationId xmlns:p14="http://schemas.microsoft.com/office/powerpoint/2010/main" val="4082476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EDB1-696C-4288-8C8E-C64842FBF08A}" type="slidenum">
              <a:rPr lang="en-IN" smtClean="0"/>
              <a:t>9</a:t>
            </a:fld>
            <a:endParaRPr lang="en-IN"/>
          </a:p>
        </p:txBody>
      </p:sp>
    </p:spTree>
    <p:extLst>
      <p:ext uri="{BB962C8B-B14F-4D97-AF65-F5344CB8AC3E}">
        <p14:creationId xmlns:p14="http://schemas.microsoft.com/office/powerpoint/2010/main" val="81588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730AB1F-8132-4E06-ADAD-611B599CE3E4}" type="datetimeFigureOut">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77738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30AB1F-8132-4E06-ADAD-611B599CE3E4}" type="datetimeFigureOut">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511662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30AB1F-8132-4E06-ADAD-611B599CE3E4}" type="datetimeFigureOut">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1553875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30AB1F-8132-4E06-ADAD-611B599CE3E4}" type="datetimeFigureOut">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2450071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0AB1F-8132-4E06-ADAD-611B599CE3E4}" type="datetimeFigureOut">
              <a:rPr lang="en-US" smtClean="0"/>
              <a:t>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282099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30AB1F-8132-4E06-ADAD-611B599CE3E4}" type="datetimeFigureOut">
              <a:rPr lang="en-US" smtClean="0"/>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340321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30AB1F-8132-4E06-ADAD-611B599CE3E4}" type="datetimeFigureOut">
              <a:rPr lang="en-US" smtClean="0"/>
              <a:t>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213698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30AB1F-8132-4E06-ADAD-611B599CE3E4}" type="datetimeFigureOut">
              <a:rPr lang="en-US" smtClean="0"/>
              <a:t>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239780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0AB1F-8132-4E06-ADAD-611B599CE3E4}" type="datetimeFigureOut">
              <a:rPr lang="en-US" smtClean="0"/>
              <a:t>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3329176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30AB1F-8132-4E06-ADAD-611B599CE3E4}" type="datetimeFigureOut">
              <a:rPr lang="en-US" smtClean="0"/>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4146195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30AB1F-8132-4E06-ADAD-611B599CE3E4}" type="datetimeFigureOut">
              <a:rPr lang="en-US" smtClean="0"/>
              <a:t>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B20D3-F92A-4577-B0AD-862C1ACAE12E}" type="slidenum">
              <a:rPr lang="en-US" smtClean="0"/>
              <a:t>‹#›</a:t>
            </a:fld>
            <a:endParaRPr lang="en-US"/>
          </a:p>
        </p:txBody>
      </p:sp>
    </p:spTree>
    <p:extLst>
      <p:ext uri="{BB962C8B-B14F-4D97-AF65-F5344CB8AC3E}">
        <p14:creationId xmlns:p14="http://schemas.microsoft.com/office/powerpoint/2010/main" val="84966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30AB1F-8132-4E06-ADAD-611B599CE3E4}" type="datetimeFigureOut">
              <a:rPr lang="en-US" smtClean="0"/>
              <a:t>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BB20D3-F92A-4577-B0AD-862C1ACAE12E}" type="slidenum">
              <a:rPr lang="en-US" smtClean="0"/>
              <a:t>‹#›</a:t>
            </a:fld>
            <a:endParaRPr lang="en-US"/>
          </a:p>
        </p:txBody>
      </p:sp>
    </p:spTree>
    <p:extLst>
      <p:ext uri="{BB962C8B-B14F-4D97-AF65-F5344CB8AC3E}">
        <p14:creationId xmlns:p14="http://schemas.microsoft.com/office/powerpoint/2010/main" val="4000652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248400"/>
          </a:xfrm>
        </p:spPr>
        <p:txBody>
          <a:bodyPr>
            <a:normAutofit/>
          </a:bodyPr>
          <a:lstStyle/>
          <a:p>
            <a:pPr marL="0" indent="0" algn="just">
              <a:buNone/>
            </a:pPr>
            <a:r>
              <a:rPr lang="en-US" sz="2800" b="1" dirty="0">
                <a:solidFill>
                  <a:srgbClr val="FF0000"/>
                </a:solidFill>
              </a:rPr>
              <a:t>Overview of SUM, AVR, and Aggregate features:</a:t>
            </a:r>
          </a:p>
          <a:p>
            <a:pPr marL="0" indent="0" algn="just">
              <a:buNone/>
            </a:pPr>
            <a:r>
              <a:rPr lang="en-US" sz="1400" b="1" i="0" dirty="0">
                <a:solidFill>
                  <a:srgbClr val="FF6600"/>
                </a:solidFill>
                <a:effectLst/>
                <a:latin typeface="Open Sans" panose="020B0606030504020204" pitchFamily="34" charset="0"/>
              </a:rPr>
              <a:t>Aim:</a:t>
            </a:r>
          </a:p>
          <a:p>
            <a:pPr marL="0" indent="0" algn="l">
              <a:buNone/>
            </a:pPr>
            <a:r>
              <a:rPr lang="en-US" sz="1400" b="1" i="0" dirty="0">
                <a:solidFill>
                  <a:srgbClr val="000000"/>
                </a:solidFill>
                <a:effectLst/>
                <a:latin typeface="Open Sans" panose="020B0606030504020204" pitchFamily="34" charset="0"/>
              </a:rPr>
              <a:t>Tableau Calculations, Overview of SUM, AVR, and Aggregate features, Creating custom calculations and fields</a:t>
            </a:r>
          </a:p>
          <a:p>
            <a:pPr marL="0" indent="0" algn="l">
              <a:buNone/>
            </a:pPr>
            <a:r>
              <a:rPr lang="en-US" sz="1400" b="1" i="0" dirty="0">
                <a:solidFill>
                  <a:srgbClr val="FF6600"/>
                </a:solidFill>
                <a:effectLst/>
                <a:latin typeface="Open Sans" panose="020B0606030504020204" pitchFamily="34" charset="0"/>
              </a:rPr>
              <a:t>Solution :</a:t>
            </a:r>
          </a:p>
          <a:p>
            <a:pPr algn="just"/>
            <a:r>
              <a:rPr lang="en-US" sz="2000" b="0" i="0" dirty="0">
                <a:effectLst/>
                <a:latin typeface="Gill Sans"/>
              </a:rPr>
              <a:t>Tableau offers a powerful set of calculation tools that allow us to manipulate, transform, and analyze our data in various ways. </a:t>
            </a:r>
          </a:p>
          <a:p>
            <a:pPr algn="just"/>
            <a:r>
              <a:rPr lang="en-US" sz="2000" b="0" i="0" dirty="0">
                <a:effectLst/>
                <a:latin typeface="Gill Sans"/>
              </a:rPr>
              <a:t>Here's an overview of some key concepts related to Tableau calculations, including SUM, AVG (average), and aggregate functions, as well as creating custom calculations and fields</a:t>
            </a:r>
          </a:p>
          <a:p>
            <a:pPr marL="0" indent="0" algn="just">
              <a:buNone/>
            </a:pPr>
            <a:r>
              <a:rPr lang="en-US" sz="1600" b="1" i="0" dirty="0">
                <a:solidFill>
                  <a:srgbClr val="3D236E"/>
                </a:solidFill>
                <a:effectLst/>
                <a:latin typeface="Open Sans" panose="020B0606030504020204" pitchFamily="34" charset="0"/>
              </a:rPr>
              <a:t>SUM and AVG (Average) Functions</a:t>
            </a:r>
          </a:p>
          <a:p>
            <a:pPr algn="just"/>
            <a:r>
              <a:rPr lang="en-US" sz="1600" b="0" i="0" dirty="0">
                <a:effectLst/>
                <a:latin typeface="Gill Sans"/>
              </a:rPr>
              <a:t>The SUM function in Tableau calculates the total sum of a numeric field. </a:t>
            </a:r>
          </a:p>
          <a:p>
            <a:pPr algn="just"/>
            <a:r>
              <a:rPr lang="en-US" sz="1600" b="0" i="0" dirty="0">
                <a:effectLst/>
                <a:latin typeface="Gill Sans"/>
              </a:rPr>
              <a:t>We can use it to find the sum of values in a column or as part of a more complex calculation. </a:t>
            </a:r>
          </a:p>
          <a:p>
            <a:pPr marL="0" indent="0" algn="just">
              <a:buNone/>
            </a:pPr>
            <a:endParaRPr lang="en-US" sz="2000" b="0" i="0" dirty="0">
              <a:effectLst/>
              <a:latin typeface="Gill Sans"/>
            </a:endParaRPr>
          </a:p>
          <a:p>
            <a:pPr marL="0" indent="0" algn="just">
              <a:buNone/>
            </a:pPr>
            <a:endParaRPr lang="en-US" sz="2400" dirty="0"/>
          </a:p>
        </p:txBody>
      </p:sp>
    </p:spTree>
    <p:extLst>
      <p:ext uri="{BB962C8B-B14F-4D97-AF65-F5344CB8AC3E}">
        <p14:creationId xmlns:p14="http://schemas.microsoft.com/office/powerpoint/2010/main" val="285139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B7515A-4E17-4FD1-8773-E75C43F4767A}"/>
              </a:ext>
            </a:extLst>
          </p:cNvPr>
          <p:cNvPicPr>
            <a:picLocks noGrp="1" noChangeAspect="1"/>
          </p:cNvPicPr>
          <p:nvPr>
            <p:ph idx="1"/>
          </p:nvPr>
        </p:nvPicPr>
        <p:blipFill>
          <a:blip r:embed="rId2"/>
          <a:stretch>
            <a:fillRect/>
          </a:stretch>
        </p:blipFill>
        <p:spPr>
          <a:xfrm>
            <a:off x="1524000" y="304800"/>
            <a:ext cx="5896798" cy="609685"/>
          </a:xfrm>
        </p:spPr>
      </p:pic>
      <p:pic>
        <p:nvPicPr>
          <p:cNvPr id="7" name="Picture 6">
            <a:extLst>
              <a:ext uri="{FF2B5EF4-FFF2-40B4-BE49-F238E27FC236}">
                <a16:creationId xmlns:a16="http://schemas.microsoft.com/office/drawing/2014/main" id="{F236C356-7946-46FC-A972-17C24C869E58}"/>
              </a:ext>
            </a:extLst>
          </p:cNvPr>
          <p:cNvPicPr>
            <a:picLocks noChangeAspect="1"/>
          </p:cNvPicPr>
          <p:nvPr/>
        </p:nvPicPr>
        <p:blipFill>
          <a:blip r:embed="rId3"/>
          <a:stretch>
            <a:fillRect/>
          </a:stretch>
        </p:blipFill>
        <p:spPr>
          <a:xfrm>
            <a:off x="190500" y="1143000"/>
            <a:ext cx="8763000" cy="4648200"/>
          </a:xfrm>
          <a:prstGeom prst="rect">
            <a:avLst/>
          </a:prstGeom>
        </p:spPr>
      </p:pic>
    </p:spTree>
    <p:extLst>
      <p:ext uri="{BB962C8B-B14F-4D97-AF65-F5344CB8AC3E}">
        <p14:creationId xmlns:p14="http://schemas.microsoft.com/office/powerpoint/2010/main" val="3950905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2CCBA5A-7BE6-4C8F-B648-AF3334851E3D}"/>
              </a:ext>
            </a:extLst>
          </p:cNvPr>
          <p:cNvPicPr>
            <a:picLocks noGrp="1" noChangeAspect="1"/>
          </p:cNvPicPr>
          <p:nvPr>
            <p:ph idx="1"/>
          </p:nvPr>
        </p:nvPicPr>
        <p:blipFill>
          <a:blip r:embed="rId2"/>
          <a:stretch>
            <a:fillRect/>
          </a:stretch>
        </p:blipFill>
        <p:spPr>
          <a:xfrm>
            <a:off x="228600" y="457200"/>
            <a:ext cx="8458200" cy="5638800"/>
          </a:xfrm>
        </p:spPr>
      </p:pic>
    </p:spTree>
    <p:extLst>
      <p:ext uri="{BB962C8B-B14F-4D97-AF65-F5344CB8AC3E}">
        <p14:creationId xmlns:p14="http://schemas.microsoft.com/office/powerpoint/2010/main" val="77715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B7BC1-6E49-4DFA-9AC9-6B8CB335E804}"/>
              </a:ext>
            </a:extLst>
          </p:cNvPr>
          <p:cNvSpPr>
            <a:spLocks noGrp="1"/>
          </p:cNvSpPr>
          <p:nvPr>
            <p:ph idx="1"/>
          </p:nvPr>
        </p:nvSpPr>
        <p:spPr>
          <a:xfrm>
            <a:off x="76200" y="228600"/>
            <a:ext cx="8610600" cy="5897563"/>
          </a:xfrm>
        </p:spPr>
        <p:txBody>
          <a:bodyPr>
            <a:normAutofit/>
          </a:bodyPr>
          <a:lstStyle/>
          <a:p>
            <a:pPr marL="457200" indent="-457200" algn="just">
              <a:buAutoNum type="arabicPeriod"/>
            </a:pPr>
            <a:r>
              <a:rPr kumimoji="0" lang="en-US" altLang="en-US" sz="2000" b="1" i="0" u="none" strike="noStrike" cap="none" normalizeH="0" baseline="0" dirty="0">
                <a:ln>
                  <a:noFill/>
                </a:ln>
                <a:solidFill>
                  <a:srgbClr val="333333"/>
                </a:solidFill>
                <a:effectLst/>
                <a:latin typeface="Merriweather" panose="00000500000000000000" pitchFamily="2" charset="0"/>
              </a:rPr>
              <a:t>Row Level Calculation: </a:t>
            </a:r>
          </a:p>
          <a:p>
            <a:pPr algn="just"/>
            <a:r>
              <a:rPr lang="en-US" sz="2400" dirty="0"/>
              <a:t>Perform calculations at the row level individually. </a:t>
            </a:r>
          </a:p>
          <a:p>
            <a:pPr algn="just"/>
            <a:r>
              <a:rPr lang="en-US" sz="2400" dirty="0"/>
              <a:t>Level of Details is the Data Source Rows </a:t>
            </a:r>
          </a:p>
          <a:p>
            <a:pPr algn="just"/>
            <a:r>
              <a:rPr lang="en-US" sz="2400" dirty="0"/>
              <a:t> Data will not be aggregated </a:t>
            </a:r>
          </a:p>
          <a:p>
            <a:pPr algn="just"/>
            <a:r>
              <a:rPr lang="en-US" sz="2400" dirty="0"/>
              <a:t> The calculations are performed on the data within the data source </a:t>
            </a:r>
          </a:p>
          <a:p>
            <a:pPr algn="just"/>
            <a:r>
              <a:rPr lang="en-US" sz="2400" dirty="0"/>
              <a:t>Calculation results will be stored in Data source and will not be calculated on the FLY.</a:t>
            </a:r>
            <a:endParaRPr kumimoji="0" lang="en-US" altLang="en-US" sz="2400" b="0" i="0" u="none" strike="noStrike" cap="none" normalizeH="0" baseline="0" dirty="0">
              <a:ln>
                <a:noFill/>
              </a:ln>
              <a:solidFill>
                <a:srgbClr val="333333"/>
              </a:solidFill>
              <a:effectLst/>
              <a:latin typeface="Merriweather" panose="00000500000000000000" pitchFamily="2" charset="0"/>
            </a:endParaRPr>
          </a:p>
          <a:p>
            <a:pPr marL="0" indent="0" algn="just">
              <a:buNone/>
            </a:pPr>
            <a:endParaRPr lang="en-US" altLang="en-US" sz="2400" dirty="0">
              <a:solidFill>
                <a:srgbClr val="333333"/>
              </a:solidFill>
              <a:latin typeface="Merriweather" panose="00000500000000000000" pitchFamily="2" charset="0"/>
            </a:endParaRPr>
          </a:p>
          <a:p>
            <a:pPr marL="457200" indent="-457200" algn="just">
              <a:buAutoNum type="arabicPeriod"/>
            </a:pPr>
            <a:endParaRPr kumimoji="0" lang="en-US" altLang="en-US" sz="2400" b="0" i="0" u="none" strike="noStrike" cap="none" normalizeH="0" baseline="0" dirty="0">
              <a:ln>
                <a:noFill/>
              </a:ln>
              <a:solidFill>
                <a:srgbClr val="333333"/>
              </a:solidFill>
              <a:effectLst/>
              <a:latin typeface="Merriweather" panose="00000500000000000000" pitchFamily="2" charset="0"/>
            </a:endParaRPr>
          </a:p>
          <a:p>
            <a:pPr marL="0" indent="0" algn="just">
              <a:buNone/>
            </a:pPr>
            <a:endParaRPr lang="en-US" sz="2000" b="0" i="0" dirty="0">
              <a:solidFill>
                <a:srgbClr val="FF0000"/>
              </a:solidFill>
              <a:effectLst/>
            </a:endParaRPr>
          </a:p>
          <a:p>
            <a:pPr marL="0" indent="0" algn="just">
              <a:buNone/>
            </a:pPr>
            <a:endParaRPr lang="en-US" sz="2000" b="0" i="0" dirty="0">
              <a:solidFill>
                <a:srgbClr val="FF0000"/>
              </a:solidFill>
              <a:effectLst/>
            </a:endParaRPr>
          </a:p>
          <a:p>
            <a:pPr marL="514350" indent="-514350" algn="just">
              <a:buAutoNum type="arabicPeriod"/>
            </a:pPr>
            <a:endParaRPr lang="en-IN" sz="2800" b="0" i="0" dirty="0">
              <a:solidFill>
                <a:srgbClr val="333333"/>
              </a:solidFill>
              <a:effectLst/>
            </a:endParaRPr>
          </a:p>
          <a:p>
            <a:pPr marL="0" indent="0" algn="just">
              <a:buNone/>
            </a:pPr>
            <a:endParaRPr lang="en-IN" sz="2800" dirty="0"/>
          </a:p>
        </p:txBody>
      </p:sp>
      <p:pic>
        <p:nvPicPr>
          <p:cNvPr id="2" name="Picture 1">
            <a:extLst>
              <a:ext uri="{FF2B5EF4-FFF2-40B4-BE49-F238E27FC236}">
                <a16:creationId xmlns:a16="http://schemas.microsoft.com/office/drawing/2014/main" id="{E9000F31-B2AA-46E3-ADEC-B7110743D4E0}"/>
              </a:ext>
            </a:extLst>
          </p:cNvPr>
          <p:cNvPicPr>
            <a:picLocks noChangeAspect="1"/>
          </p:cNvPicPr>
          <p:nvPr/>
        </p:nvPicPr>
        <p:blipFill>
          <a:blip r:embed="rId2"/>
          <a:stretch>
            <a:fillRect/>
          </a:stretch>
        </p:blipFill>
        <p:spPr>
          <a:xfrm>
            <a:off x="4419600" y="3188267"/>
            <a:ext cx="3168561" cy="3557238"/>
          </a:xfrm>
          <a:prstGeom prst="rect">
            <a:avLst/>
          </a:prstGeom>
        </p:spPr>
      </p:pic>
    </p:spTree>
    <p:extLst>
      <p:ext uri="{BB962C8B-B14F-4D97-AF65-F5344CB8AC3E}">
        <p14:creationId xmlns:p14="http://schemas.microsoft.com/office/powerpoint/2010/main" val="4065107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5111B-1DA5-41F2-8F84-AF02FE6975BC}"/>
              </a:ext>
            </a:extLst>
          </p:cNvPr>
          <p:cNvSpPr>
            <a:spLocks noGrp="1"/>
          </p:cNvSpPr>
          <p:nvPr>
            <p:ph idx="1"/>
          </p:nvPr>
        </p:nvSpPr>
        <p:spPr>
          <a:xfrm>
            <a:off x="228600" y="76200"/>
            <a:ext cx="8839200" cy="6049963"/>
          </a:xfrm>
        </p:spPr>
        <p:txBody>
          <a:bodyPr>
            <a:normAutofit/>
          </a:bodyPr>
          <a:lstStyle/>
          <a:p>
            <a:pPr marL="0" indent="0" algn="just">
              <a:buNone/>
            </a:pPr>
            <a:r>
              <a:rPr lang="en-IN" sz="2000" dirty="0"/>
              <a:t>Ex: </a:t>
            </a:r>
            <a:r>
              <a:rPr lang="en-IN" sz="2000" dirty="0">
                <a:solidFill>
                  <a:srgbClr val="FF0000"/>
                </a:solidFill>
              </a:rPr>
              <a:t>Consider Apartment Rental data source</a:t>
            </a:r>
            <a:r>
              <a:rPr lang="en-IN" sz="2000" dirty="0"/>
              <a:t>: Data set has 6 parameters, the occupant, start and End dates of rental period, the area (in Square feet) and monthly  rental price.</a:t>
            </a:r>
          </a:p>
          <a:p>
            <a:pPr marL="0" indent="0" algn="just">
              <a:buNone/>
            </a:pPr>
            <a:r>
              <a:rPr lang="en-IN" sz="2000" dirty="0"/>
              <a:t>Here apartment actually has the </a:t>
            </a:r>
            <a:r>
              <a:rPr lang="en-IN" sz="2000" dirty="0">
                <a:solidFill>
                  <a:srgbClr val="FF0000"/>
                </a:solidFill>
              </a:rPr>
              <a:t>building</a:t>
            </a:r>
            <a:r>
              <a:rPr lang="en-IN" sz="2000" dirty="0"/>
              <a:t> and the </a:t>
            </a:r>
            <a:r>
              <a:rPr lang="en-IN" sz="2000" dirty="0">
                <a:solidFill>
                  <a:srgbClr val="FF0000"/>
                </a:solidFill>
              </a:rPr>
              <a:t>unit</a:t>
            </a:r>
            <a:r>
              <a:rPr lang="en-IN" sz="2000" dirty="0"/>
              <a:t> number.</a:t>
            </a:r>
          </a:p>
          <a:p>
            <a:pPr marL="0" indent="0" algn="just">
              <a:buNone/>
            </a:pPr>
            <a:r>
              <a:rPr lang="en-IN" sz="2000" dirty="0"/>
              <a:t>i.e. Ex:  A-2 is unit 2 in building A.</a:t>
            </a:r>
          </a:p>
          <a:p>
            <a:pPr marL="0" indent="0" algn="just">
              <a:buNone/>
            </a:pPr>
            <a:r>
              <a:rPr lang="en-IN" sz="2000" dirty="0"/>
              <a:t>Here, create 2 calculated fields:</a:t>
            </a:r>
          </a:p>
          <a:p>
            <a:pPr algn="just"/>
            <a:r>
              <a:rPr lang="en-IN" sz="2000" dirty="0">
                <a:solidFill>
                  <a:srgbClr val="FF0000"/>
                </a:solidFill>
              </a:rPr>
              <a:t>Building  </a:t>
            </a:r>
            <a:r>
              <a:rPr lang="en-IN" sz="2000" dirty="0"/>
              <a:t>  :  Split([Apartment],”-”,1)</a:t>
            </a:r>
          </a:p>
          <a:p>
            <a:pPr algn="just"/>
            <a:r>
              <a:rPr lang="en-IN" sz="2000" dirty="0">
                <a:solidFill>
                  <a:srgbClr val="FF0000"/>
                </a:solidFill>
              </a:rPr>
              <a:t>Unit  </a:t>
            </a:r>
            <a:r>
              <a:rPr lang="en-IN" sz="2000" dirty="0"/>
              <a:t>    : Split([Apartment],”-”,2)</a:t>
            </a:r>
          </a:p>
          <a:p>
            <a:pPr algn="just"/>
            <a:r>
              <a:rPr lang="en-IN" sz="2000" dirty="0"/>
              <a:t>These fields are show up in the data pane, under dimensions.</a:t>
            </a:r>
          </a:p>
          <a:p>
            <a:pPr algn="just"/>
            <a:r>
              <a:rPr lang="en-IN" sz="2000" dirty="0"/>
              <a:t>In View: </a:t>
            </a:r>
          </a:p>
          <a:p>
            <a:pPr algn="just"/>
            <a:r>
              <a:rPr lang="en-IN" sz="2000" dirty="0"/>
              <a:t>Drag Price on column</a:t>
            </a:r>
          </a:p>
          <a:p>
            <a:pPr algn="just"/>
            <a:r>
              <a:rPr lang="en-IN" sz="2000" dirty="0"/>
              <a:t>Building and unit in Rows</a:t>
            </a:r>
          </a:p>
        </p:txBody>
      </p:sp>
      <p:pic>
        <p:nvPicPr>
          <p:cNvPr id="5" name="Picture 4">
            <a:extLst>
              <a:ext uri="{FF2B5EF4-FFF2-40B4-BE49-F238E27FC236}">
                <a16:creationId xmlns:a16="http://schemas.microsoft.com/office/drawing/2014/main" id="{00E56245-1A23-4330-AE1F-2A992339F1CC}"/>
              </a:ext>
            </a:extLst>
          </p:cNvPr>
          <p:cNvPicPr>
            <a:picLocks noChangeAspect="1"/>
          </p:cNvPicPr>
          <p:nvPr/>
        </p:nvPicPr>
        <p:blipFill>
          <a:blip r:embed="rId2"/>
          <a:stretch>
            <a:fillRect/>
          </a:stretch>
        </p:blipFill>
        <p:spPr>
          <a:xfrm>
            <a:off x="342900" y="4495800"/>
            <a:ext cx="8229600" cy="2203742"/>
          </a:xfrm>
          <a:prstGeom prst="rect">
            <a:avLst/>
          </a:prstGeom>
        </p:spPr>
      </p:pic>
    </p:spTree>
    <p:extLst>
      <p:ext uri="{BB962C8B-B14F-4D97-AF65-F5344CB8AC3E}">
        <p14:creationId xmlns:p14="http://schemas.microsoft.com/office/powerpoint/2010/main" val="1232452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8EEBD0-2202-4F3C-9DE9-00CD100200F2}"/>
              </a:ext>
            </a:extLst>
          </p:cNvPr>
          <p:cNvSpPr>
            <a:spLocks noGrp="1"/>
          </p:cNvSpPr>
          <p:nvPr>
            <p:ph idx="1"/>
          </p:nvPr>
        </p:nvSpPr>
        <p:spPr>
          <a:xfrm>
            <a:off x="152400" y="228600"/>
            <a:ext cx="8534400" cy="5897563"/>
          </a:xfrm>
        </p:spPr>
        <p:txBody>
          <a:bodyPr>
            <a:normAutofit/>
          </a:bodyPr>
          <a:lstStyle/>
          <a:p>
            <a:pPr marL="0" indent="0">
              <a:buNone/>
            </a:pPr>
            <a:r>
              <a:rPr lang="en-IN" sz="2800" dirty="0"/>
              <a:t>Here, any unit number 1 or 2 is downstairs, while 3 or 4 are upstairs. You would like to have that information for analysis purpose:</a:t>
            </a:r>
          </a:p>
          <a:p>
            <a:pPr marL="0" indent="0">
              <a:buNone/>
            </a:pPr>
            <a:r>
              <a:rPr lang="en-IN" sz="2800" dirty="0"/>
              <a:t>Then create one more field “ Floor” </a:t>
            </a:r>
          </a:p>
          <a:p>
            <a:pPr marL="0" indent="0">
              <a:buNone/>
            </a:pPr>
            <a:r>
              <a:rPr lang="en-IN" sz="2800" dirty="0"/>
              <a:t>  </a:t>
            </a:r>
          </a:p>
        </p:txBody>
      </p:sp>
    </p:spTree>
    <p:extLst>
      <p:ext uri="{BB962C8B-B14F-4D97-AF65-F5344CB8AC3E}">
        <p14:creationId xmlns:p14="http://schemas.microsoft.com/office/powerpoint/2010/main" val="383975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8EEBD0-2202-4F3C-9DE9-00CD100200F2}"/>
              </a:ext>
            </a:extLst>
          </p:cNvPr>
          <p:cNvSpPr>
            <a:spLocks noGrp="1"/>
          </p:cNvSpPr>
          <p:nvPr>
            <p:ph idx="1"/>
          </p:nvPr>
        </p:nvSpPr>
        <p:spPr>
          <a:xfrm>
            <a:off x="152400" y="228600"/>
            <a:ext cx="8534400" cy="5897563"/>
          </a:xfrm>
        </p:spPr>
        <p:txBody>
          <a:bodyPr>
            <a:normAutofit lnSpcReduction="10000"/>
          </a:bodyPr>
          <a:lstStyle/>
          <a:p>
            <a:pPr marL="0" indent="0">
              <a:buNone/>
            </a:pPr>
            <a:r>
              <a:rPr lang="en-IN" sz="2800" dirty="0"/>
              <a:t>Then create one more field “ Floor” by using </a:t>
            </a:r>
          </a:p>
          <a:p>
            <a:pPr marL="0" indent="0">
              <a:buNone/>
            </a:pPr>
            <a:r>
              <a:rPr lang="en-IN" sz="2800" dirty="0"/>
              <a:t>  </a:t>
            </a:r>
            <a:r>
              <a:rPr lang="en-IN" sz="2800" dirty="0">
                <a:solidFill>
                  <a:srgbClr val="FF0000"/>
                </a:solidFill>
              </a:rPr>
              <a:t>if Int([Unit])&gt;2</a:t>
            </a:r>
          </a:p>
          <a:p>
            <a:pPr marL="0" indent="0">
              <a:buNone/>
            </a:pPr>
            <a:r>
              <a:rPr lang="en-IN" sz="2800" dirty="0">
                <a:solidFill>
                  <a:srgbClr val="FF0000"/>
                </a:solidFill>
              </a:rPr>
              <a:t>   then  “Upstairs”</a:t>
            </a:r>
          </a:p>
          <a:p>
            <a:pPr marL="0" indent="0">
              <a:buNone/>
            </a:pPr>
            <a:r>
              <a:rPr lang="en-IN" sz="2800" dirty="0">
                <a:solidFill>
                  <a:srgbClr val="FF0000"/>
                </a:solidFill>
              </a:rPr>
              <a:t>Else   “Down stairs”</a:t>
            </a:r>
          </a:p>
          <a:p>
            <a:pPr marL="0" indent="0">
              <a:buNone/>
            </a:pPr>
            <a:r>
              <a:rPr lang="en-IN" sz="2800" dirty="0">
                <a:solidFill>
                  <a:srgbClr val="FF0000"/>
                </a:solidFill>
              </a:rPr>
              <a:t>END</a:t>
            </a:r>
          </a:p>
          <a:p>
            <a:pPr marL="0" indent="0">
              <a:buNone/>
            </a:pPr>
            <a:endParaRPr lang="en-IN" sz="2800" dirty="0">
              <a:solidFill>
                <a:srgbClr val="FF0000"/>
              </a:solidFill>
            </a:endParaRPr>
          </a:p>
          <a:p>
            <a:pPr marL="0" indent="0">
              <a:buNone/>
            </a:pPr>
            <a:r>
              <a:rPr lang="en-US" sz="2800" dirty="0"/>
              <a:t>IF INT([ Unit])=1 or INT([ Unit])=2</a:t>
            </a:r>
          </a:p>
          <a:p>
            <a:pPr marL="0" indent="0">
              <a:buNone/>
            </a:pPr>
            <a:r>
              <a:rPr lang="en-US" sz="2800" dirty="0"/>
              <a:t>THEN "Downstairs"</a:t>
            </a:r>
          </a:p>
          <a:p>
            <a:pPr marL="0" indent="0">
              <a:buNone/>
            </a:pPr>
            <a:r>
              <a:rPr lang="en-US" sz="2800" dirty="0"/>
              <a:t>ELSEIF INT([ Unit])=3 or INT([ Unit])=4</a:t>
            </a:r>
          </a:p>
          <a:p>
            <a:pPr marL="0" indent="0">
              <a:buNone/>
            </a:pPr>
            <a:r>
              <a:rPr lang="en-US" sz="2800" dirty="0"/>
              <a:t>THEN "upstairs"</a:t>
            </a:r>
          </a:p>
          <a:p>
            <a:pPr marL="0" indent="0">
              <a:buNone/>
            </a:pPr>
            <a:r>
              <a:rPr lang="en-US" sz="2800" dirty="0"/>
              <a:t>ELSE "Unknown"</a:t>
            </a:r>
          </a:p>
          <a:p>
            <a:pPr marL="0" indent="0">
              <a:buNone/>
            </a:pPr>
            <a:r>
              <a:rPr lang="en-US" sz="2800" dirty="0"/>
              <a:t>END</a:t>
            </a:r>
            <a:endParaRPr lang="en-IN" sz="2800" dirty="0"/>
          </a:p>
        </p:txBody>
      </p:sp>
    </p:spTree>
    <p:extLst>
      <p:ext uri="{BB962C8B-B14F-4D97-AF65-F5344CB8AC3E}">
        <p14:creationId xmlns:p14="http://schemas.microsoft.com/office/powerpoint/2010/main" val="2367702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7E9354-460B-45F2-BD62-3052F1382040}"/>
              </a:ext>
            </a:extLst>
          </p:cNvPr>
          <p:cNvSpPr>
            <a:spLocks noGrp="1"/>
          </p:cNvSpPr>
          <p:nvPr>
            <p:ph idx="1"/>
          </p:nvPr>
        </p:nvSpPr>
        <p:spPr>
          <a:xfrm>
            <a:off x="228600" y="381000"/>
            <a:ext cx="8458200" cy="5745163"/>
          </a:xfrm>
        </p:spPr>
        <p:txBody>
          <a:bodyPr>
            <a:normAutofit/>
          </a:bodyPr>
          <a:lstStyle/>
          <a:p>
            <a:pPr marL="0" indent="0">
              <a:buNone/>
            </a:pPr>
            <a:r>
              <a:rPr lang="en-US" altLang="en-US" sz="2400" b="1" dirty="0">
                <a:solidFill>
                  <a:srgbClr val="FF0000"/>
                </a:solidFill>
                <a:latin typeface="Merriweather" panose="00000500000000000000" pitchFamily="2" charset="0"/>
              </a:rPr>
              <a:t>Aggregate Level Calculations </a:t>
            </a:r>
          </a:p>
          <a:p>
            <a:r>
              <a:rPr lang="en-US" sz="2000" dirty="0"/>
              <a:t>Aggregate the rows at the dimension level used in the VIZ </a:t>
            </a:r>
          </a:p>
          <a:p>
            <a:r>
              <a:rPr lang="en-US" sz="2000" dirty="0"/>
              <a:t> Level of Details is the Visualization | VIZ LOD </a:t>
            </a:r>
          </a:p>
          <a:p>
            <a:r>
              <a:rPr lang="en-US" sz="2000" dirty="0"/>
              <a:t> The calculations are performed on the data within the data source </a:t>
            </a:r>
          </a:p>
          <a:p>
            <a:r>
              <a:rPr lang="en-US" sz="2000" dirty="0"/>
              <a:t> Results will be calculated on the FLY</a:t>
            </a:r>
            <a:endParaRPr lang="en-IN" sz="3600" dirty="0"/>
          </a:p>
        </p:txBody>
      </p:sp>
      <p:pic>
        <p:nvPicPr>
          <p:cNvPr id="5" name="Picture 4">
            <a:extLst>
              <a:ext uri="{FF2B5EF4-FFF2-40B4-BE49-F238E27FC236}">
                <a16:creationId xmlns:a16="http://schemas.microsoft.com/office/drawing/2014/main" id="{63A5C74C-DC45-4165-B826-DD747C2F4C0E}"/>
              </a:ext>
            </a:extLst>
          </p:cNvPr>
          <p:cNvPicPr>
            <a:picLocks noChangeAspect="1"/>
          </p:cNvPicPr>
          <p:nvPr/>
        </p:nvPicPr>
        <p:blipFill>
          <a:blip r:embed="rId2"/>
          <a:stretch>
            <a:fillRect/>
          </a:stretch>
        </p:blipFill>
        <p:spPr>
          <a:xfrm>
            <a:off x="1066800" y="2286000"/>
            <a:ext cx="5638800" cy="4493822"/>
          </a:xfrm>
          <a:prstGeom prst="rect">
            <a:avLst/>
          </a:prstGeom>
        </p:spPr>
      </p:pic>
    </p:spTree>
    <p:extLst>
      <p:ext uri="{BB962C8B-B14F-4D97-AF65-F5344CB8AC3E}">
        <p14:creationId xmlns:p14="http://schemas.microsoft.com/office/powerpoint/2010/main" val="113643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2326DF-79DA-4FF8-AF86-0F7FE88AEECA}"/>
              </a:ext>
            </a:extLst>
          </p:cNvPr>
          <p:cNvPicPr>
            <a:picLocks noGrp="1" noChangeAspect="1"/>
          </p:cNvPicPr>
          <p:nvPr>
            <p:ph idx="1"/>
          </p:nvPr>
        </p:nvPicPr>
        <p:blipFill>
          <a:blip r:embed="rId2"/>
          <a:stretch>
            <a:fillRect/>
          </a:stretch>
        </p:blipFill>
        <p:spPr>
          <a:xfrm>
            <a:off x="189411" y="304800"/>
            <a:ext cx="8437611" cy="4820069"/>
          </a:xfrm>
        </p:spPr>
      </p:pic>
      <p:sp>
        <p:nvSpPr>
          <p:cNvPr id="4" name="TextBox 3">
            <a:extLst>
              <a:ext uri="{FF2B5EF4-FFF2-40B4-BE49-F238E27FC236}">
                <a16:creationId xmlns:a16="http://schemas.microsoft.com/office/drawing/2014/main" id="{847C0424-7C9F-4402-8952-D4373C79F0C6}"/>
              </a:ext>
            </a:extLst>
          </p:cNvPr>
          <p:cNvSpPr txBox="1"/>
          <p:nvPr/>
        </p:nvSpPr>
        <p:spPr>
          <a:xfrm>
            <a:off x="189410" y="5181600"/>
            <a:ext cx="8725989" cy="923330"/>
          </a:xfrm>
          <a:prstGeom prst="rect">
            <a:avLst/>
          </a:prstGeom>
          <a:noFill/>
        </p:spPr>
        <p:txBody>
          <a:bodyPr wrap="square">
            <a:spAutoFit/>
          </a:bodyPr>
          <a:lstStyle/>
          <a:p>
            <a:endParaRPr lang="en-US" dirty="0"/>
          </a:p>
          <a:p>
            <a:r>
              <a:rPr lang="en-US" dirty="0"/>
              <a:t>Note: Aggregate Calculation depends on dimensions to define the level of detail at which the calculation is performed.</a:t>
            </a:r>
          </a:p>
        </p:txBody>
      </p:sp>
    </p:spTree>
    <p:extLst>
      <p:ext uri="{BB962C8B-B14F-4D97-AF65-F5344CB8AC3E}">
        <p14:creationId xmlns:p14="http://schemas.microsoft.com/office/powerpoint/2010/main" val="4289464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50AF83-E450-42EA-9957-25E39229247C}"/>
              </a:ext>
            </a:extLst>
          </p:cNvPr>
          <p:cNvPicPr>
            <a:picLocks noGrp="1" noChangeAspect="1"/>
          </p:cNvPicPr>
          <p:nvPr>
            <p:ph idx="1"/>
          </p:nvPr>
        </p:nvPicPr>
        <p:blipFill>
          <a:blip r:embed="rId2"/>
          <a:stretch>
            <a:fillRect/>
          </a:stretch>
        </p:blipFill>
        <p:spPr>
          <a:xfrm>
            <a:off x="247931" y="685800"/>
            <a:ext cx="8648137" cy="5202474"/>
          </a:xfrm>
        </p:spPr>
      </p:pic>
    </p:spTree>
    <p:extLst>
      <p:ext uri="{BB962C8B-B14F-4D97-AF65-F5344CB8AC3E}">
        <p14:creationId xmlns:p14="http://schemas.microsoft.com/office/powerpoint/2010/main" val="3714209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B861CF-C67C-4E23-AFD0-0960A0FBFCFA}"/>
              </a:ext>
            </a:extLst>
          </p:cNvPr>
          <p:cNvPicPr>
            <a:picLocks noGrp="1" noChangeAspect="1"/>
          </p:cNvPicPr>
          <p:nvPr>
            <p:ph idx="1"/>
          </p:nvPr>
        </p:nvPicPr>
        <p:blipFill>
          <a:blip r:embed="rId2"/>
          <a:stretch>
            <a:fillRect/>
          </a:stretch>
        </p:blipFill>
        <p:spPr>
          <a:xfrm>
            <a:off x="765415" y="838200"/>
            <a:ext cx="6654281" cy="5287963"/>
          </a:xfrm>
        </p:spPr>
      </p:pic>
    </p:spTree>
    <p:extLst>
      <p:ext uri="{BB962C8B-B14F-4D97-AF65-F5344CB8AC3E}">
        <p14:creationId xmlns:p14="http://schemas.microsoft.com/office/powerpoint/2010/main" val="319943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A07D92-0FCD-42EC-BB4A-9CC1C6D20C6B}"/>
              </a:ext>
            </a:extLst>
          </p:cNvPr>
          <p:cNvPicPr>
            <a:picLocks noChangeAspect="1"/>
          </p:cNvPicPr>
          <p:nvPr/>
        </p:nvPicPr>
        <p:blipFill>
          <a:blip r:embed="rId3"/>
          <a:stretch>
            <a:fillRect/>
          </a:stretch>
        </p:blipFill>
        <p:spPr>
          <a:xfrm>
            <a:off x="2057400" y="223950"/>
            <a:ext cx="5029200" cy="6410099"/>
          </a:xfrm>
          <a:prstGeom prst="rect">
            <a:avLst/>
          </a:prstGeom>
        </p:spPr>
      </p:pic>
    </p:spTree>
    <p:extLst>
      <p:ext uri="{BB962C8B-B14F-4D97-AF65-F5344CB8AC3E}">
        <p14:creationId xmlns:p14="http://schemas.microsoft.com/office/powerpoint/2010/main" val="2922961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8F12FB-7059-4262-8F61-863B4F7C33B2}"/>
              </a:ext>
            </a:extLst>
          </p:cNvPr>
          <p:cNvPicPr>
            <a:picLocks noGrp="1" noChangeAspect="1"/>
          </p:cNvPicPr>
          <p:nvPr>
            <p:ph idx="1"/>
          </p:nvPr>
        </p:nvPicPr>
        <p:blipFill>
          <a:blip r:embed="rId2"/>
          <a:stretch>
            <a:fillRect/>
          </a:stretch>
        </p:blipFill>
        <p:spPr>
          <a:xfrm>
            <a:off x="210657" y="609600"/>
            <a:ext cx="8447504" cy="5516563"/>
          </a:xfrm>
        </p:spPr>
      </p:pic>
    </p:spTree>
    <p:extLst>
      <p:ext uri="{BB962C8B-B14F-4D97-AF65-F5344CB8AC3E}">
        <p14:creationId xmlns:p14="http://schemas.microsoft.com/office/powerpoint/2010/main" val="2674707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104691-82C3-47A3-BFC6-9CA9AA0E4A02}"/>
              </a:ext>
            </a:extLst>
          </p:cNvPr>
          <p:cNvPicPr>
            <a:picLocks noGrp="1" noChangeAspect="1"/>
          </p:cNvPicPr>
          <p:nvPr>
            <p:ph idx="1"/>
          </p:nvPr>
        </p:nvPicPr>
        <p:blipFill>
          <a:blip r:embed="rId2"/>
          <a:stretch>
            <a:fillRect/>
          </a:stretch>
        </p:blipFill>
        <p:spPr>
          <a:xfrm>
            <a:off x="204649" y="609600"/>
            <a:ext cx="8558351" cy="5516563"/>
          </a:xfrm>
        </p:spPr>
      </p:pic>
    </p:spTree>
    <p:extLst>
      <p:ext uri="{BB962C8B-B14F-4D97-AF65-F5344CB8AC3E}">
        <p14:creationId xmlns:p14="http://schemas.microsoft.com/office/powerpoint/2010/main" val="123709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C00A2-4D31-47BE-8B08-C54521A5A4B3}"/>
              </a:ext>
            </a:extLst>
          </p:cNvPr>
          <p:cNvSpPr>
            <a:spLocks noGrp="1"/>
          </p:cNvSpPr>
          <p:nvPr>
            <p:ph idx="1"/>
          </p:nvPr>
        </p:nvSpPr>
        <p:spPr>
          <a:xfrm>
            <a:off x="304800" y="1600200"/>
            <a:ext cx="8610600" cy="4525963"/>
          </a:xfrm>
        </p:spPr>
        <p:txBody>
          <a:bodyPr>
            <a:normAutofit lnSpcReduction="10000"/>
          </a:bodyPr>
          <a:lstStyle/>
          <a:p>
            <a:endParaRPr lang="en-US" b="0" i="0" dirty="0">
              <a:solidFill>
                <a:srgbClr val="333333"/>
              </a:solidFill>
              <a:effectLst/>
              <a:latin typeface="Merriweather-Regular"/>
            </a:endParaRPr>
          </a:p>
          <a:p>
            <a:pPr algn="just"/>
            <a:endParaRPr lang="en-US" sz="2000" b="0" i="0" dirty="0">
              <a:solidFill>
                <a:srgbClr val="333333"/>
              </a:solidFill>
              <a:effectLst/>
              <a:latin typeface="Merriweather-Regular"/>
            </a:endParaRPr>
          </a:p>
          <a:p>
            <a:pPr algn="just"/>
            <a:endParaRPr lang="en-US" sz="2000" dirty="0">
              <a:solidFill>
                <a:srgbClr val="333333"/>
              </a:solidFill>
              <a:latin typeface="Merriweather-Regular"/>
            </a:endParaRPr>
          </a:p>
          <a:p>
            <a:pPr algn="just"/>
            <a:endParaRPr lang="en-US" sz="2000" b="0" i="0" dirty="0">
              <a:solidFill>
                <a:srgbClr val="333333"/>
              </a:solidFill>
              <a:effectLst/>
              <a:latin typeface="Merriweather-Regular"/>
            </a:endParaRPr>
          </a:p>
          <a:p>
            <a:pPr algn="just"/>
            <a:endParaRPr lang="en-US" sz="2000" dirty="0">
              <a:solidFill>
                <a:srgbClr val="333333"/>
              </a:solidFill>
              <a:latin typeface="Merriweather-Regular"/>
            </a:endParaRPr>
          </a:p>
          <a:p>
            <a:pPr algn="just"/>
            <a:endParaRPr lang="en-US" sz="2000" b="0" i="0" dirty="0">
              <a:solidFill>
                <a:srgbClr val="333333"/>
              </a:solidFill>
              <a:effectLst/>
              <a:latin typeface="Merriweather-Regular"/>
            </a:endParaRPr>
          </a:p>
          <a:p>
            <a:pPr algn="just"/>
            <a:endParaRPr lang="en-US" sz="2000" dirty="0">
              <a:solidFill>
                <a:srgbClr val="333333"/>
              </a:solidFill>
              <a:latin typeface="Merriweather-Regular"/>
            </a:endParaRPr>
          </a:p>
          <a:p>
            <a:pPr algn="just"/>
            <a:endParaRPr lang="en-US" sz="2000" b="0" i="0" dirty="0">
              <a:solidFill>
                <a:srgbClr val="333333"/>
              </a:solidFill>
              <a:effectLst/>
              <a:latin typeface="Merriweather-Regular"/>
            </a:endParaRPr>
          </a:p>
          <a:p>
            <a:pPr algn="just"/>
            <a:r>
              <a:rPr lang="en-US" sz="1800" b="0" i="0" dirty="0">
                <a:solidFill>
                  <a:srgbClr val="C00000"/>
                </a:solidFill>
                <a:effectLst/>
                <a:latin typeface="Merriweather-Regular"/>
              </a:rPr>
              <a:t>When adding dimensions to the Tooltip</a:t>
            </a:r>
            <a:r>
              <a:rPr lang="en-US" sz="1800" b="0" i="0" dirty="0">
                <a:solidFill>
                  <a:srgbClr val="333333"/>
                </a:solidFill>
                <a:effectLst/>
                <a:latin typeface="Merriweather-Regular"/>
              </a:rPr>
              <a:t>, Tableau automatically wraps them in the ATTR() aggregation so the added field does not change the viz Level of Detail. </a:t>
            </a:r>
          </a:p>
          <a:p>
            <a:pPr algn="just"/>
            <a:r>
              <a:rPr lang="en-US" sz="1800" dirty="0">
                <a:solidFill>
                  <a:srgbClr val="333333"/>
                </a:solidFill>
                <a:latin typeface="Merriweather-Regular"/>
              </a:rPr>
              <a:t>Drag that field in to Row Shelf.</a:t>
            </a:r>
          </a:p>
          <a:p>
            <a:pPr algn="just"/>
            <a:r>
              <a:rPr lang="en-US" sz="1800" dirty="0">
                <a:solidFill>
                  <a:srgbClr val="333333"/>
                </a:solidFill>
                <a:latin typeface="Merriweather-Regular"/>
              </a:rPr>
              <a:t>(OR) Drag Customer on Row shelf and right Click on it and click on Attribute</a:t>
            </a:r>
            <a:endParaRPr lang="en-IN" sz="1800" dirty="0"/>
          </a:p>
        </p:txBody>
      </p:sp>
      <p:pic>
        <p:nvPicPr>
          <p:cNvPr id="5" name="Picture 4">
            <a:extLst>
              <a:ext uri="{FF2B5EF4-FFF2-40B4-BE49-F238E27FC236}">
                <a16:creationId xmlns:a16="http://schemas.microsoft.com/office/drawing/2014/main" id="{183E3AE0-C8C0-4446-AF7A-FA1228933A41}"/>
              </a:ext>
            </a:extLst>
          </p:cNvPr>
          <p:cNvPicPr>
            <a:picLocks noChangeAspect="1"/>
          </p:cNvPicPr>
          <p:nvPr/>
        </p:nvPicPr>
        <p:blipFill>
          <a:blip r:embed="rId2"/>
          <a:stretch>
            <a:fillRect/>
          </a:stretch>
        </p:blipFill>
        <p:spPr>
          <a:xfrm>
            <a:off x="838200" y="533400"/>
            <a:ext cx="6268325" cy="3562847"/>
          </a:xfrm>
          <a:prstGeom prst="rect">
            <a:avLst/>
          </a:prstGeom>
        </p:spPr>
      </p:pic>
    </p:spTree>
    <p:extLst>
      <p:ext uri="{BB962C8B-B14F-4D97-AF65-F5344CB8AC3E}">
        <p14:creationId xmlns:p14="http://schemas.microsoft.com/office/powerpoint/2010/main" val="1649224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697829-6392-4600-AEBB-2615F77F1F99}"/>
              </a:ext>
            </a:extLst>
          </p:cNvPr>
          <p:cNvSpPr>
            <a:spLocks noGrp="1"/>
          </p:cNvSpPr>
          <p:nvPr>
            <p:ph idx="1"/>
          </p:nvPr>
        </p:nvSpPr>
        <p:spPr>
          <a:xfrm>
            <a:off x="152400" y="228600"/>
            <a:ext cx="8763000" cy="5897563"/>
          </a:xfrm>
        </p:spPr>
        <p:txBody>
          <a:bodyPr>
            <a:normAutofit/>
          </a:bodyPr>
          <a:lstStyle/>
          <a:p>
            <a:pPr marL="0" indent="0" algn="just">
              <a:buNone/>
            </a:pPr>
            <a:r>
              <a:rPr lang="en-IN" sz="2800" dirty="0">
                <a:solidFill>
                  <a:srgbClr val="0070C0"/>
                </a:solidFill>
              </a:rPr>
              <a:t>Ex: in Apartment Rental , </a:t>
            </a:r>
          </a:p>
          <a:p>
            <a:pPr marL="0" indent="0" algn="just">
              <a:buNone/>
            </a:pPr>
            <a:r>
              <a:rPr lang="en-IN" sz="2800" dirty="0">
                <a:solidFill>
                  <a:srgbClr val="C00000"/>
                </a:solidFill>
              </a:rPr>
              <a:t>Display price per square foot</a:t>
            </a:r>
            <a:r>
              <a:rPr lang="en-IN" sz="2800" dirty="0"/>
              <a:t> </a:t>
            </a:r>
            <a:r>
              <a:rPr lang="en-IN" sz="2800" dirty="0">
                <a:solidFill>
                  <a:srgbClr val="C00000"/>
                </a:solidFill>
              </a:rPr>
              <a:t>by building and floor</a:t>
            </a:r>
          </a:p>
          <a:p>
            <a:pPr marL="0" indent="0" algn="just">
              <a:buNone/>
            </a:pPr>
            <a:r>
              <a:rPr lang="en-IN" sz="2400" dirty="0"/>
              <a:t>This is not available in Data Source. It must be calculated at an aggregate Level.</a:t>
            </a:r>
          </a:p>
        </p:txBody>
      </p:sp>
    </p:spTree>
    <p:extLst>
      <p:ext uri="{BB962C8B-B14F-4D97-AF65-F5344CB8AC3E}">
        <p14:creationId xmlns:p14="http://schemas.microsoft.com/office/powerpoint/2010/main" val="2897767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D7013-F65D-4FC3-BF71-927AE41567D6}"/>
              </a:ext>
            </a:extLst>
          </p:cNvPr>
          <p:cNvSpPr>
            <a:spLocks noGrp="1"/>
          </p:cNvSpPr>
          <p:nvPr>
            <p:ph idx="1"/>
          </p:nvPr>
        </p:nvSpPr>
        <p:spPr>
          <a:xfrm>
            <a:off x="152400" y="152400"/>
            <a:ext cx="8839200" cy="6477000"/>
          </a:xfrm>
        </p:spPr>
        <p:txBody>
          <a:bodyPr>
            <a:normAutofit/>
          </a:bodyPr>
          <a:lstStyle/>
          <a:p>
            <a:pPr marL="0" indent="0" algn="just">
              <a:buNone/>
            </a:pPr>
            <a:r>
              <a:rPr lang="en-IN" sz="2400" dirty="0">
                <a:solidFill>
                  <a:srgbClr val="C00000"/>
                </a:solidFill>
              </a:rPr>
              <a:t>Row Level or Aggregate- Why does it matter ?</a:t>
            </a:r>
          </a:p>
          <a:p>
            <a:pPr marL="0" indent="0" algn="just">
              <a:buNone/>
            </a:pPr>
            <a:r>
              <a:rPr lang="en-IN" sz="2400" dirty="0"/>
              <a:t>What if you create a calculated field named “</a:t>
            </a:r>
            <a:r>
              <a:rPr lang="en-IN" sz="2400" b="1" dirty="0"/>
              <a:t>price per square foot</a:t>
            </a:r>
            <a:r>
              <a:rPr lang="en-IN" sz="2400" dirty="0"/>
              <a:t>(Row level)”  with following code: </a:t>
            </a:r>
          </a:p>
          <a:p>
            <a:pPr marL="0" indent="0" algn="just">
              <a:buNone/>
            </a:pPr>
            <a:r>
              <a:rPr lang="en-IN" sz="2400" dirty="0"/>
              <a:t>[Price] / [Area]</a:t>
            </a:r>
          </a:p>
          <a:p>
            <a:pPr marL="0" indent="0" algn="just">
              <a:buNone/>
            </a:pPr>
            <a:r>
              <a:rPr lang="en-IN" sz="2400" dirty="0"/>
              <a:t>The code differ from the calculated field named “</a:t>
            </a:r>
            <a:r>
              <a:rPr lang="en-IN" sz="1800" b="1" dirty="0"/>
              <a:t>Price per Square foot (Aggregated)” :</a:t>
            </a:r>
          </a:p>
          <a:p>
            <a:pPr marL="0" indent="0" algn="just">
              <a:buNone/>
            </a:pPr>
            <a:r>
              <a:rPr lang="en-IN" sz="1800" b="1" dirty="0"/>
              <a:t>   SUM[Price] / SUM[Area]</a:t>
            </a:r>
          </a:p>
          <a:p>
            <a:pPr marL="0" indent="0" algn="just">
              <a:buNone/>
            </a:pPr>
            <a:endParaRPr lang="en-IN" sz="2000" dirty="0">
              <a:solidFill>
                <a:srgbClr val="C00000"/>
              </a:solidFill>
            </a:endParaRPr>
          </a:p>
          <a:p>
            <a:pPr marL="0" indent="0" algn="just">
              <a:buNone/>
            </a:pPr>
            <a:r>
              <a:rPr lang="en-IN" sz="2000" dirty="0">
                <a:solidFill>
                  <a:srgbClr val="C00000"/>
                </a:solidFill>
              </a:rPr>
              <a:t>Why there is such a</a:t>
            </a:r>
          </a:p>
          <a:p>
            <a:pPr marL="0" indent="0" algn="just">
              <a:buNone/>
            </a:pPr>
            <a:r>
              <a:rPr lang="en-IN" sz="2000" dirty="0">
                <a:solidFill>
                  <a:srgbClr val="C00000"/>
                </a:solidFill>
              </a:rPr>
              <a:t>Difference in the result?</a:t>
            </a:r>
          </a:p>
        </p:txBody>
      </p:sp>
      <p:pic>
        <p:nvPicPr>
          <p:cNvPr id="5" name="Picture 4">
            <a:extLst>
              <a:ext uri="{FF2B5EF4-FFF2-40B4-BE49-F238E27FC236}">
                <a16:creationId xmlns:a16="http://schemas.microsoft.com/office/drawing/2014/main" id="{67BD715A-6EA5-4D56-A41E-9BFF6532C6F6}"/>
              </a:ext>
            </a:extLst>
          </p:cNvPr>
          <p:cNvPicPr>
            <a:picLocks noChangeAspect="1"/>
          </p:cNvPicPr>
          <p:nvPr/>
        </p:nvPicPr>
        <p:blipFill>
          <a:blip r:embed="rId2"/>
          <a:stretch>
            <a:fillRect/>
          </a:stretch>
        </p:blipFill>
        <p:spPr>
          <a:xfrm>
            <a:off x="3200400" y="2285362"/>
            <a:ext cx="4495800" cy="4495800"/>
          </a:xfrm>
          <a:prstGeom prst="rect">
            <a:avLst/>
          </a:prstGeom>
        </p:spPr>
      </p:pic>
    </p:spTree>
    <p:extLst>
      <p:ext uri="{BB962C8B-B14F-4D97-AF65-F5344CB8AC3E}">
        <p14:creationId xmlns:p14="http://schemas.microsoft.com/office/powerpoint/2010/main" val="3245953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C7A71-6422-4012-96AD-8C1A3D3AB27F}"/>
              </a:ext>
            </a:extLst>
          </p:cNvPr>
          <p:cNvSpPr>
            <a:spLocks noGrp="1"/>
          </p:cNvSpPr>
          <p:nvPr>
            <p:ph idx="1"/>
          </p:nvPr>
        </p:nvSpPr>
        <p:spPr>
          <a:xfrm>
            <a:off x="228600" y="304800"/>
            <a:ext cx="8458200" cy="5821363"/>
          </a:xfrm>
        </p:spPr>
        <p:txBody>
          <a:bodyPr>
            <a:normAutofit/>
          </a:bodyPr>
          <a:lstStyle/>
          <a:p>
            <a:pPr marL="0" indent="0">
              <a:buNone/>
            </a:pPr>
            <a:r>
              <a:rPr lang="en-US" altLang="en-US" sz="2400" b="1" dirty="0">
                <a:solidFill>
                  <a:srgbClr val="333333"/>
                </a:solidFill>
                <a:latin typeface="Merriweather" panose="00000500000000000000" pitchFamily="2" charset="0"/>
              </a:rPr>
              <a:t>Level of Detail Calculations</a:t>
            </a:r>
          </a:p>
          <a:p>
            <a:pPr marL="0" indent="0">
              <a:buNone/>
            </a:pPr>
            <a:r>
              <a:rPr lang="en-IN" sz="2400" dirty="0"/>
              <a:t>It allows us to perform aggregations</a:t>
            </a:r>
          </a:p>
          <a:p>
            <a:pPr marL="0" indent="0">
              <a:buNone/>
            </a:pPr>
            <a:r>
              <a:rPr lang="en-IN" sz="2400" dirty="0"/>
              <a:t>at a specified level of detail, which may</a:t>
            </a:r>
          </a:p>
          <a:p>
            <a:pPr marL="0" indent="0">
              <a:buNone/>
            </a:pPr>
            <a:r>
              <a:rPr lang="en-IN" sz="2400" dirty="0"/>
              <a:t>be  different from the level of detail defined in the view</a:t>
            </a:r>
          </a:p>
        </p:txBody>
      </p:sp>
      <p:pic>
        <p:nvPicPr>
          <p:cNvPr id="5" name="Picture 4">
            <a:extLst>
              <a:ext uri="{FF2B5EF4-FFF2-40B4-BE49-F238E27FC236}">
                <a16:creationId xmlns:a16="http://schemas.microsoft.com/office/drawing/2014/main" id="{0195E65B-F801-46D6-BD7A-0B36F6A8A590}"/>
              </a:ext>
            </a:extLst>
          </p:cNvPr>
          <p:cNvPicPr>
            <a:picLocks noChangeAspect="1"/>
          </p:cNvPicPr>
          <p:nvPr/>
        </p:nvPicPr>
        <p:blipFill>
          <a:blip r:embed="rId2"/>
          <a:stretch>
            <a:fillRect/>
          </a:stretch>
        </p:blipFill>
        <p:spPr>
          <a:xfrm>
            <a:off x="342900" y="2590800"/>
            <a:ext cx="8458200" cy="3328387"/>
          </a:xfrm>
          <a:prstGeom prst="rect">
            <a:avLst/>
          </a:prstGeom>
        </p:spPr>
      </p:pic>
      <p:pic>
        <p:nvPicPr>
          <p:cNvPr id="7" name="Picture 6">
            <a:extLst>
              <a:ext uri="{FF2B5EF4-FFF2-40B4-BE49-F238E27FC236}">
                <a16:creationId xmlns:a16="http://schemas.microsoft.com/office/drawing/2014/main" id="{32CE4B19-FD27-4CA8-A7D5-6E395C18C55B}"/>
              </a:ext>
            </a:extLst>
          </p:cNvPr>
          <p:cNvPicPr>
            <a:picLocks noChangeAspect="1"/>
          </p:cNvPicPr>
          <p:nvPr/>
        </p:nvPicPr>
        <p:blipFill>
          <a:blip r:embed="rId3"/>
          <a:stretch>
            <a:fillRect/>
          </a:stretch>
        </p:blipFill>
        <p:spPr>
          <a:xfrm>
            <a:off x="5257800" y="133167"/>
            <a:ext cx="3286584" cy="1314633"/>
          </a:xfrm>
          <a:prstGeom prst="rect">
            <a:avLst/>
          </a:prstGeom>
        </p:spPr>
      </p:pic>
    </p:spTree>
    <p:extLst>
      <p:ext uri="{BB962C8B-B14F-4D97-AF65-F5344CB8AC3E}">
        <p14:creationId xmlns:p14="http://schemas.microsoft.com/office/powerpoint/2010/main" val="2456087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611DA9-C351-4AE5-AD42-1170EFA30CF1}"/>
              </a:ext>
            </a:extLst>
          </p:cNvPr>
          <p:cNvSpPr>
            <a:spLocks noGrp="1"/>
          </p:cNvSpPr>
          <p:nvPr>
            <p:ph idx="1"/>
          </p:nvPr>
        </p:nvSpPr>
        <p:spPr>
          <a:xfrm>
            <a:off x="152400" y="228600"/>
            <a:ext cx="8839200" cy="6400800"/>
          </a:xfrm>
        </p:spPr>
        <p:txBody>
          <a:bodyPr>
            <a:normAutofit/>
          </a:bodyPr>
          <a:lstStyle/>
          <a:p>
            <a:pPr marL="0" indent="0" algn="just">
              <a:buNone/>
            </a:pPr>
            <a:r>
              <a:rPr lang="en-US" sz="2800" dirty="0">
                <a:solidFill>
                  <a:srgbClr val="C00000"/>
                </a:solidFill>
              </a:rPr>
              <a:t>Types of LOD</a:t>
            </a:r>
          </a:p>
          <a:p>
            <a:pPr algn="just"/>
            <a:r>
              <a:rPr lang="en-US" sz="2800" dirty="0">
                <a:solidFill>
                  <a:srgbClr val="C00000"/>
                </a:solidFill>
              </a:rPr>
              <a:t>There are three main types of LOD expressions.</a:t>
            </a:r>
          </a:p>
          <a:p>
            <a:pPr algn="just"/>
            <a:r>
              <a:rPr lang="en-US" sz="2800" dirty="0">
                <a:solidFill>
                  <a:srgbClr val="C00000"/>
                </a:solidFill>
              </a:rPr>
              <a:t>FIXED LOD </a:t>
            </a:r>
            <a:r>
              <a:rPr lang="en-US" sz="2800" dirty="0"/>
              <a:t>This expression computes values using the specified dimensions without reference to any other dimensions in the view.</a:t>
            </a:r>
          </a:p>
          <a:p>
            <a:pPr marL="0" indent="0" algn="just">
              <a:buNone/>
            </a:pPr>
            <a:endParaRPr lang="en-US" sz="2800" dirty="0"/>
          </a:p>
          <a:p>
            <a:pPr algn="just"/>
            <a:r>
              <a:rPr lang="en-US" sz="2800" dirty="0">
                <a:solidFill>
                  <a:srgbClr val="C00000"/>
                </a:solidFill>
              </a:rPr>
              <a:t>INCLUDE LOD </a:t>
            </a:r>
            <a:r>
              <a:rPr lang="en-US" sz="2800" dirty="0"/>
              <a:t>This level of detail expressions compute values using the specified dimensions in addition to whatever dimensions are in the view.</a:t>
            </a:r>
          </a:p>
          <a:p>
            <a:pPr marL="0" indent="0" algn="just">
              <a:buNone/>
            </a:pPr>
            <a:endParaRPr lang="en-US" sz="2800" dirty="0"/>
          </a:p>
          <a:p>
            <a:pPr algn="just"/>
            <a:r>
              <a:rPr lang="en-US" sz="2800" dirty="0">
                <a:solidFill>
                  <a:srgbClr val="C00000"/>
                </a:solidFill>
              </a:rPr>
              <a:t>EXCLUDE LOD </a:t>
            </a:r>
            <a:r>
              <a:rPr lang="en-US" sz="2800" dirty="0"/>
              <a:t>These levels of detail expressions subtract dimensions from the view level of detail.</a:t>
            </a:r>
          </a:p>
          <a:p>
            <a:pPr algn="just"/>
            <a:endParaRPr lang="en-IN" sz="2800" dirty="0"/>
          </a:p>
        </p:txBody>
      </p:sp>
    </p:spTree>
    <p:extLst>
      <p:ext uri="{BB962C8B-B14F-4D97-AF65-F5344CB8AC3E}">
        <p14:creationId xmlns:p14="http://schemas.microsoft.com/office/powerpoint/2010/main" val="2160339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CAEBB9-5C32-49B0-95DE-81581452E131}"/>
              </a:ext>
            </a:extLst>
          </p:cNvPr>
          <p:cNvPicPr>
            <a:picLocks noGrp="1" noChangeAspect="1"/>
          </p:cNvPicPr>
          <p:nvPr>
            <p:ph idx="1"/>
          </p:nvPr>
        </p:nvPicPr>
        <p:blipFill>
          <a:blip r:embed="rId2"/>
          <a:stretch>
            <a:fillRect/>
          </a:stretch>
        </p:blipFill>
        <p:spPr>
          <a:xfrm>
            <a:off x="137242" y="152400"/>
            <a:ext cx="8869515" cy="5208107"/>
          </a:xfrm>
        </p:spPr>
      </p:pic>
      <p:sp>
        <p:nvSpPr>
          <p:cNvPr id="2" name="TextBox 1">
            <a:extLst>
              <a:ext uri="{FF2B5EF4-FFF2-40B4-BE49-F238E27FC236}">
                <a16:creationId xmlns:a16="http://schemas.microsoft.com/office/drawing/2014/main" id="{99DCC429-E5B6-496E-ABA2-DDB58DE85F9C}"/>
              </a:ext>
            </a:extLst>
          </p:cNvPr>
          <p:cNvSpPr txBox="1"/>
          <p:nvPr/>
        </p:nvSpPr>
        <p:spPr>
          <a:xfrm>
            <a:off x="228600" y="5360507"/>
            <a:ext cx="8610600" cy="1200329"/>
          </a:xfrm>
          <a:prstGeom prst="rect">
            <a:avLst/>
          </a:prstGeom>
          <a:noFill/>
        </p:spPr>
        <p:txBody>
          <a:bodyPr wrap="square" rtlCol="0">
            <a:spAutoFit/>
          </a:bodyPr>
          <a:lstStyle/>
          <a:p>
            <a:r>
              <a:rPr lang="en-US" dirty="0">
                <a:solidFill>
                  <a:srgbClr val="C00000"/>
                </a:solidFill>
              </a:rPr>
              <a:t>Syntax: { [TYPE] [Dimension1], [Dimension2]    : AGG([Measure])</a:t>
            </a:r>
          </a:p>
          <a:p>
            <a:r>
              <a:rPr lang="en-US" dirty="0"/>
              <a:t>Here </a:t>
            </a:r>
            <a:r>
              <a:rPr lang="en-US" dirty="0">
                <a:solidFill>
                  <a:srgbClr val="C00000"/>
                </a:solidFill>
              </a:rPr>
              <a:t>dimensions</a:t>
            </a:r>
            <a:r>
              <a:rPr lang="en-US" dirty="0"/>
              <a:t> define the level of detail at which the calculation will be performed</a:t>
            </a:r>
          </a:p>
          <a:p>
            <a:r>
              <a:rPr lang="en-US" dirty="0">
                <a:solidFill>
                  <a:srgbClr val="C00000"/>
                </a:solidFill>
              </a:rPr>
              <a:t>AGG</a:t>
            </a:r>
            <a:r>
              <a:rPr lang="en-US" dirty="0"/>
              <a:t> is the aggregate function wish to perform  and </a:t>
            </a:r>
          </a:p>
          <a:p>
            <a:r>
              <a:rPr lang="en-US" dirty="0">
                <a:solidFill>
                  <a:srgbClr val="C00000"/>
                </a:solidFill>
              </a:rPr>
              <a:t>Measure </a:t>
            </a:r>
            <a:r>
              <a:rPr lang="en-US" dirty="0"/>
              <a:t>is the field that will be aggregate by aggregate function.</a:t>
            </a:r>
            <a:endParaRPr lang="en-IN" dirty="0"/>
          </a:p>
        </p:txBody>
      </p:sp>
    </p:spTree>
    <p:extLst>
      <p:ext uri="{BB962C8B-B14F-4D97-AF65-F5344CB8AC3E}">
        <p14:creationId xmlns:p14="http://schemas.microsoft.com/office/powerpoint/2010/main" val="3376484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A52178-7ABC-45D8-8BB1-82CA54D6C056}"/>
              </a:ext>
            </a:extLst>
          </p:cNvPr>
          <p:cNvSpPr>
            <a:spLocks noGrp="1"/>
          </p:cNvSpPr>
          <p:nvPr>
            <p:ph idx="1"/>
          </p:nvPr>
        </p:nvSpPr>
        <p:spPr>
          <a:xfrm>
            <a:off x="152400" y="152400"/>
            <a:ext cx="8839200" cy="6477000"/>
          </a:xfrm>
        </p:spPr>
        <p:txBody>
          <a:bodyPr>
            <a:normAutofit/>
          </a:bodyPr>
          <a:lstStyle/>
          <a:p>
            <a:pPr marL="0" indent="0" algn="just">
              <a:buNone/>
            </a:pPr>
            <a:r>
              <a:rPr lang="en-US" sz="2400" dirty="0">
                <a:solidFill>
                  <a:srgbClr val="C00000"/>
                </a:solidFill>
              </a:rPr>
              <a:t>Fixed:</a:t>
            </a:r>
            <a:r>
              <a:rPr lang="en-US" sz="2400" dirty="0"/>
              <a:t> Aggregate at the level of detail specified by the list of dimensions in the code regardless of what dimensions are in the view.</a:t>
            </a:r>
          </a:p>
          <a:p>
            <a:pPr marL="0" indent="0" algn="just">
              <a:buNone/>
            </a:pPr>
            <a:r>
              <a:rPr lang="en-IN" sz="2400" dirty="0"/>
              <a:t>Ex: </a:t>
            </a:r>
            <a:r>
              <a:rPr lang="en-IN" sz="2400" dirty="0">
                <a:solidFill>
                  <a:srgbClr val="C00000"/>
                </a:solidFill>
              </a:rPr>
              <a:t>following code returns the average price per Floor:</a:t>
            </a:r>
          </a:p>
          <a:p>
            <a:pPr marL="0" indent="0" algn="just">
              <a:buNone/>
            </a:pPr>
            <a:r>
              <a:rPr lang="en-IN" sz="2400" dirty="0">
                <a:solidFill>
                  <a:srgbClr val="C00000"/>
                </a:solidFill>
              </a:rPr>
              <a:t>       </a:t>
            </a:r>
            <a:r>
              <a:rPr lang="en-IN" sz="2400" dirty="0"/>
              <a:t>{FIXED [Floor] : AVG([Price])</a:t>
            </a:r>
          </a:p>
          <a:p>
            <a:pPr marL="0" indent="0" algn="just">
              <a:buNone/>
            </a:pPr>
            <a:r>
              <a:rPr lang="en-IN" sz="2400" dirty="0">
                <a:solidFill>
                  <a:srgbClr val="C00000"/>
                </a:solidFill>
              </a:rPr>
              <a:t>Include: </a:t>
            </a:r>
            <a:r>
              <a:rPr lang="en-IN" sz="2400" dirty="0"/>
              <a:t>Aggregated at the level of detail determined by the dimensions in the view and the dimensions listed in the code.</a:t>
            </a:r>
          </a:p>
          <a:p>
            <a:pPr marL="0" indent="0" algn="just">
              <a:buNone/>
            </a:pPr>
            <a:r>
              <a:rPr lang="en-IN" sz="2400" dirty="0">
                <a:solidFill>
                  <a:srgbClr val="C00000"/>
                </a:solidFill>
              </a:rPr>
              <a:t>Ex: average price at the level of detail defined by dimensions in the view, but includes the dimension “</a:t>
            </a:r>
            <a:r>
              <a:rPr lang="en-IN" sz="2400" i="1" dirty="0">
                <a:solidFill>
                  <a:srgbClr val="C00000"/>
                </a:solidFill>
              </a:rPr>
              <a:t>occupant Last</a:t>
            </a:r>
            <a:r>
              <a:rPr lang="en-IN" sz="2400" dirty="0">
                <a:solidFill>
                  <a:srgbClr val="C00000"/>
                </a:solidFill>
              </a:rPr>
              <a:t>” name , if it is not in the view.</a:t>
            </a:r>
          </a:p>
          <a:p>
            <a:pPr marL="0" indent="0" algn="just">
              <a:buNone/>
            </a:pPr>
            <a:r>
              <a:rPr lang="en-IN" sz="2400" dirty="0">
                <a:solidFill>
                  <a:srgbClr val="C00000"/>
                </a:solidFill>
              </a:rPr>
              <a:t> { </a:t>
            </a:r>
            <a:r>
              <a:rPr lang="en-IN" sz="2400" dirty="0"/>
              <a:t>INCLUDE [Occupant Last Name ] : AVG([Price]) }</a:t>
            </a:r>
          </a:p>
          <a:p>
            <a:pPr marL="0" indent="0" algn="just">
              <a:buNone/>
            </a:pPr>
            <a:r>
              <a:rPr lang="en-IN" sz="2400" dirty="0">
                <a:solidFill>
                  <a:srgbClr val="C00000"/>
                </a:solidFill>
              </a:rPr>
              <a:t>Exclude: </a:t>
            </a:r>
            <a:endParaRPr lang="en-IN" sz="2400" dirty="0"/>
          </a:p>
          <a:p>
            <a:pPr marL="0" indent="0" algn="just">
              <a:buNone/>
            </a:pPr>
            <a:r>
              <a:rPr lang="en-IN" sz="2400" dirty="0"/>
              <a:t>Average price at the level of detail defined in the view, but does not include the apartment dimension as a part of the level of detail , even if it is in the view</a:t>
            </a:r>
          </a:p>
          <a:p>
            <a:pPr marL="0" indent="0" algn="just">
              <a:buNone/>
            </a:pPr>
            <a:r>
              <a:rPr lang="en-IN" sz="2400" dirty="0"/>
              <a:t>{EXCLUDE [Apartment] :</a:t>
            </a:r>
            <a:r>
              <a:rPr lang="en-IN" sz="2400" dirty="0" err="1"/>
              <a:t>Avg</a:t>
            </a:r>
            <a:r>
              <a:rPr lang="en-IN" sz="2400" dirty="0"/>
              <a:t>([Price])</a:t>
            </a:r>
          </a:p>
          <a:p>
            <a:pPr marL="0" indent="0" algn="just">
              <a:buNone/>
            </a:pPr>
            <a:endParaRPr lang="en-IN" sz="2400" dirty="0"/>
          </a:p>
        </p:txBody>
      </p:sp>
    </p:spTree>
    <p:extLst>
      <p:ext uri="{BB962C8B-B14F-4D97-AF65-F5344CB8AC3E}">
        <p14:creationId xmlns:p14="http://schemas.microsoft.com/office/powerpoint/2010/main" val="3492972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2A3DBF-2056-46B0-8A0E-923A1DB4FF9F}"/>
              </a:ext>
            </a:extLst>
          </p:cNvPr>
          <p:cNvSpPr>
            <a:spLocks noGrp="1"/>
          </p:cNvSpPr>
          <p:nvPr>
            <p:ph idx="1"/>
          </p:nvPr>
        </p:nvSpPr>
        <p:spPr>
          <a:xfrm>
            <a:off x="152400" y="228600"/>
            <a:ext cx="8839200" cy="6477000"/>
          </a:xfrm>
        </p:spPr>
        <p:txBody>
          <a:bodyPr>
            <a:normAutofit/>
          </a:bodyPr>
          <a:lstStyle/>
          <a:p>
            <a:pPr marL="0" indent="0" algn="just">
              <a:buNone/>
            </a:pPr>
            <a:r>
              <a:rPr lang="en-US" sz="2800" b="1" dirty="0"/>
              <a:t>Ad hoc Calculations: </a:t>
            </a:r>
          </a:p>
          <a:p>
            <a:pPr marL="0" indent="0" algn="just">
              <a:buNone/>
            </a:pPr>
            <a:r>
              <a:rPr lang="en-IN" sz="2400" dirty="0"/>
              <a:t>Ad hoc calculations add calculated field to shelves in a single view without adding fields to the data pane.</a:t>
            </a:r>
          </a:p>
          <a:p>
            <a:pPr marL="0" indent="0" algn="just">
              <a:buNone/>
            </a:pPr>
            <a:r>
              <a:rPr lang="en-IN" sz="2400" dirty="0"/>
              <a:t>Here we have price for Renter.</a:t>
            </a:r>
          </a:p>
          <a:p>
            <a:pPr marL="0" indent="0" algn="just">
              <a:buNone/>
            </a:pPr>
            <a:r>
              <a:rPr lang="en-IN" sz="2400" dirty="0">
                <a:solidFill>
                  <a:srgbClr val="C00000"/>
                </a:solidFill>
              </a:rPr>
              <a:t>What if we want to quickly highlight any renter who had a contract of at least $2000?</a:t>
            </a:r>
          </a:p>
          <a:p>
            <a:pPr marL="0" indent="0" algn="just">
              <a:buNone/>
            </a:pPr>
            <a:r>
              <a:rPr lang="en-IN" sz="2400" dirty="0"/>
              <a:t>One option is create ad hoc calculation.</a:t>
            </a:r>
          </a:p>
          <a:p>
            <a:pPr marL="0" indent="0" algn="just">
              <a:buNone/>
            </a:pPr>
            <a:endParaRPr lang="en-IN" sz="2400" dirty="0"/>
          </a:p>
        </p:txBody>
      </p:sp>
      <p:pic>
        <p:nvPicPr>
          <p:cNvPr id="5" name="Picture 4">
            <a:extLst>
              <a:ext uri="{FF2B5EF4-FFF2-40B4-BE49-F238E27FC236}">
                <a16:creationId xmlns:a16="http://schemas.microsoft.com/office/drawing/2014/main" id="{D465F06D-ECED-43B1-91A8-BD8859BE3478}"/>
              </a:ext>
            </a:extLst>
          </p:cNvPr>
          <p:cNvPicPr>
            <a:picLocks noChangeAspect="1"/>
          </p:cNvPicPr>
          <p:nvPr/>
        </p:nvPicPr>
        <p:blipFill>
          <a:blip r:embed="rId2"/>
          <a:stretch>
            <a:fillRect/>
          </a:stretch>
        </p:blipFill>
        <p:spPr>
          <a:xfrm>
            <a:off x="316831" y="3810000"/>
            <a:ext cx="8510337" cy="2046790"/>
          </a:xfrm>
          <a:prstGeom prst="rect">
            <a:avLst/>
          </a:prstGeom>
        </p:spPr>
      </p:pic>
    </p:spTree>
    <p:extLst>
      <p:ext uri="{BB962C8B-B14F-4D97-AF65-F5344CB8AC3E}">
        <p14:creationId xmlns:p14="http://schemas.microsoft.com/office/powerpoint/2010/main" val="1764905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248400"/>
          </a:xfrm>
        </p:spPr>
        <p:txBody>
          <a:bodyPr>
            <a:normAutofit/>
          </a:bodyPr>
          <a:lstStyle/>
          <a:p>
            <a:pPr marL="0" indent="0" algn="just">
              <a:buNone/>
            </a:pPr>
            <a:endParaRPr lang="en-US" dirty="0"/>
          </a:p>
          <a:p>
            <a:pPr marL="0" indent="0" algn="just">
              <a:buNone/>
            </a:pPr>
            <a:endParaRPr lang="en-US" dirty="0"/>
          </a:p>
        </p:txBody>
      </p:sp>
      <p:sp>
        <p:nvSpPr>
          <p:cNvPr id="2" name="Rectangle 1"/>
          <p:cNvSpPr/>
          <p:nvPr/>
        </p:nvSpPr>
        <p:spPr>
          <a:xfrm>
            <a:off x="152400" y="228601"/>
            <a:ext cx="8839200" cy="2616101"/>
          </a:xfrm>
          <a:prstGeom prst="rect">
            <a:avLst/>
          </a:prstGeom>
        </p:spPr>
        <p:txBody>
          <a:bodyPr wrap="square">
            <a:spAutoFit/>
          </a:bodyPr>
          <a:lstStyle/>
          <a:p>
            <a:pPr algn="l"/>
            <a:r>
              <a:rPr lang="en-US" sz="2000" b="1" i="0" dirty="0">
                <a:solidFill>
                  <a:srgbClr val="FF6600"/>
                </a:solidFill>
                <a:effectLst/>
                <a:latin typeface="Open Sans" panose="020B0606030504020204" pitchFamily="34" charset="0"/>
              </a:rPr>
              <a:t>AVG (Average) Function</a:t>
            </a:r>
          </a:p>
          <a:p>
            <a:pPr marL="342900" indent="-342900" algn="just">
              <a:buFont typeface="Arial" panose="020B0604020202020204" pitchFamily="34" charset="0"/>
              <a:buChar char="•"/>
            </a:pPr>
            <a:r>
              <a:rPr lang="en-US" sz="2000" b="0" i="0" dirty="0">
                <a:solidFill>
                  <a:srgbClr val="434A54"/>
                </a:solidFill>
                <a:effectLst/>
                <a:latin typeface="Gill Sans"/>
              </a:rPr>
              <a:t>The AVG function calculates the average (mean) value of a numeric field. </a:t>
            </a:r>
          </a:p>
          <a:p>
            <a:pPr marL="342900" indent="-342900" algn="just">
              <a:buFont typeface="Arial" panose="020B0604020202020204" pitchFamily="34" charset="0"/>
              <a:buChar char="•"/>
            </a:pPr>
            <a:r>
              <a:rPr lang="en-US" sz="2000" b="0" i="0" dirty="0">
                <a:solidFill>
                  <a:srgbClr val="434A54"/>
                </a:solidFill>
                <a:effectLst/>
                <a:latin typeface="Gill Sans"/>
              </a:rPr>
              <a:t>Like SUM, we can use it by dragging a numeric field into the "AVG" shelf or creating a calculated field with the AVG function.</a:t>
            </a:r>
          </a:p>
          <a:p>
            <a:pPr algn="just"/>
            <a:endParaRPr lang="en-US" sz="2800" dirty="0"/>
          </a:p>
          <a:p>
            <a:pPr algn="just"/>
            <a:endParaRPr lang="en-US" sz="2800" b="1" dirty="0">
              <a:solidFill>
                <a:srgbClr val="C00000"/>
              </a:solidFill>
              <a:latin typeface="Times New Roman" panose="02020603050405020304" pitchFamily="18" charset="0"/>
              <a:cs typeface="Times New Roman" panose="02020603050405020304" pitchFamily="18" charset="0"/>
            </a:endParaRPr>
          </a:p>
          <a:p>
            <a:pPr algn="just"/>
            <a:endParaRPr lang="en-US" sz="2800" dirty="0">
              <a:solidFill>
                <a:srgbClr val="C00000"/>
              </a:solidFill>
            </a:endParaRPr>
          </a:p>
        </p:txBody>
      </p:sp>
      <p:pic>
        <p:nvPicPr>
          <p:cNvPr id="5" name="Picture 4">
            <a:extLst>
              <a:ext uri="{FF2B5EF4-FFF2-40B4-BE49-F238E27FC236}">
                <a16:creationId xmlns:a16="http://schemas.microsoft.com/office/drawing/2014/main" id="{46746E14-BB99-4B50-9EFD-50C2735943FB}"/>
              </a:ext>
            </a:extLst>
          </p:cNvPr>
          <p:cNvPicPr>
            <a:picLocks noChangeAspect="1"/>
          </p:cNvPicPr>
          <p:nvPr/>
        </p:nvPicPr>
        <p:blipFill>
          <a:blip r:embed="rId3"/>
          <a:stretch>
            <a:fillRect/>
          </a:stretch>
        </p:blipFill>
        <p:spPr>
          <a:xfrm>
            <a:off x="1600200" y="1694970"/>
            <a:ext cx="5817640" cy="5010630"/>
          </a:xfrm>
          <a:prstGeom prst="rect">
            <a:avLst/>
          </a:prstGeom>
        </p:spPr>
      </p:pic>
    </p:spTree>
    <p:extLst>
      <p:ext uri="{BB962C8B-B14F-4D97-AF65-F5344CB8AC3E}">
        <p14:creationId xmlns:p14="http://schemas.microsoft.com/office/powerpoint/2010/main" val="120633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3D19CD-0188-4A43-8F08-9A092962C2EF}"/>
              </a:ext>
            </a:extLst>
          </p:cNvPr>
          <p:cNvSpPr>
            <a:spLocks noGrp="1"/>
          </p:cNvSpPr>
          <p:nvPr>
            <p:ph idx="1"/>
          </p:nvPr>
        </p:nvSpPr>
        <p:spPr>
          <a:xfrm>
            <a:off x="152400" y="304800"/>
            <a:ext cx="8763000" cy="6324600"/>
          </a:xfrm>
        </p:spPr>
        <p:txBody>
          <a:bodyPr>
            <a:normAutofit/>
          </a:bodyPr>
          <a:lstStyle/>
          <a:p>
            <a:pPr algn="just"/>
            <a:r>
              <a:rPr lang="en-US" sz="2400" dirty="0"/>
              <a:t>To do so, simply double click on an empty area of the columns, Rows, or Measure values card, or on the empty space of the Marks shelf, and then  type the code for calculation.</a:t>
            </a:r>
          </a:p>
          <a:p>
            <a:pPr algn="just"/>
            <a:r>
              <a:rPr lang="en-US" sz="2400" dirty="0"/>
              <a:t>Ex: double click on Marks shelf, write </a:t>
            </a:r>
          </a:p>
          <a:p>
            <a:pPr marL="0" indent="0" algn="just">
              <a:buNone/>
            </a:pPr>
            <a:r>
              <a:rPr lang="en-US" sz="2400" dirty="0"/>
              <a:t>      </a:t>
            </a:r>
            <a:r>
              <a:rPr lang="en-US" sz="2400" dirty="0">
                <a:solidFill>
                  <a:srgbClr val="C00000"/>
                </a:solidFill>
              </a:rPr>
              <a:t>SUM([Price]) &gt;=2000</a:t>
            </a:r>
          </a:p>
          <a:p>
            <a:pPr marL="0" indent="0" algn="just">
              <a:buNone/>
            </a:pPr>
            <a:r>
              <a:rPr lang="en-US" sz="2400" dirty="0"/>
              <a:t>It return true if the sum(price) is &gt;2000 otherwise return false.</a:t>
            </a:r>
          </a:p>
          <a:p>
            <a:pPr marL="0" indent="0" algn="just">
              <a:buNone/>
            </a:pPr>
            <a:r>
              <a:rPr lang="en-IN" sz="2400" dirty="0"/>
              <a:t>Pressing Enter or clicking outside the text box will reveal a new ad hoc field that can be dragged and dropped anywhere within the view. </a:t>
            </a:r>
          </a:p>
          <a:p>
            <a:pPr marL="0" indent="0" algn="just">
              <a:buNone/>
            </a:pPr>
            <a:r>
              <a:rPr lang="en-IN" sz="2400" dirty="0"/>
              <a:t>Here added it to the </a:t>
            </a:r>
            <a:r>
              <a:rPr lang="en-IN" sz="2400" dirty="0" err="1"/>
              <a:t>color</a:t>
            </a:r>
            <a:r>
              <a:rPr lang="en-IN" sz="2400" dirty="0"/>
              <a:t> shelf.</a:t>
            </a:r>
          </a:p>
          <a:p>
            <a:pPr marL="0" indent="0" algn="just">
              <a:buNone/>
            </a:pPr>
            <a:endParaRPr lang="en-IN" sz="2400" dirty="0"/>
          </a:p>
          <a:p>
            <a:pPr marL="0" indent="0" algn="just">
              <a:buNone/>
            </a:pPr>
            <a:r>
              <a:rPr lang="en-IN" sz="2400" dirty="0"/>
              <a:t>Note: Ad hoc field does not show up in the Data pane.it is available within the View only.</a:t>
            </a:r>
          </a:p>
        </p:txBody>
      </p:sp>
    </p:spTree>
    <p:extLst>
      <p:ext uri="{BB962C8B-B14F-4D97-AF65-F5344CB8AC3E}">
        <p14:creationId xmlns:p14="http://schemas.microsoft.com/office/powerpoint/2010/main" val="1933639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D3B9B4-D085-4B4E-87F2-05B7AF3FD0D6}"/>
              </a:ext>
            </a:extLst>
          </p:cNvPr>
          <p:cNvPicPr>
            <a:picLocks noGrp="1" noChangeAspect="1"/>
          </p:cNvPicPr>
          <p:nvPr>
            <p:ph idx="1"/>
          </p:nvPr>
        </p:nvPicPr>
        <p:blipFill>
          <a:blip r:embed="rId2"/>
          <a:stretch>
            <a:fillRect/>
          </a:stretch>
        </p:blipFill>
        <p:spPr>
          <a:xfrm>
            <a:off x="236360" y="990600"/>
            <a:ext cx="8450440" cy="4080153"/>
          </a:xfrm>
        </p:spPr>
      </p:pic>
    </p:spTree>
    <p:extLst>
      <p:ext uri="{BB962C8B-B14F-4D97-AF65-F5344CB8AC3E}">
        <p14:creationId xmlns:p14="http://schemas.microsoft.com/office/powerpoint/2010/main" val="3034059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rmAutofit/>
          </a:bodyPr>
          <a:lstStyle/>
          <a:p>
            <a:pPr algn="just"/>
            <a:r>
              <a:rPr lang="en-US" sz="2800" dirty="0"/>
              <a:t>To understand this LOD Tableau expression, you can go through a case of </a:t>
            </a:r>
            <a:r>
              <a:rPr lang="en-US" sz="2800" dirty="0">
                <a:solidFill>
                  <a:srgbClr val="FF0000"/>
                </a:solidFill>
              </a:rPr>
              <a:t>comparing the average customer sales across different product segments.</a:t>
            </a:r>
          </a:p>
          <a:p>
            <a:pPr algn="just"/>
            <a:r>
              <a:rPr lang="en-US" sz="2800" dirty="0"/>
              <a:t>AVG({INCLUDE [Customer Name] : SUM([Sales])})</a:t>
            </a:r>
          </a:p>
        </p:txBody>
      </p:sp>
    </p:spTree>
    <p:extLst>
      <p:ext uri="{BB962C8B-B14F-4D97-AF65-F5344CB8AC3E}">
        <p14:creationId xmlns:p14="http://schemas.microsoft.com/office/powerpoint/2010/main" val="395759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97610"/>
            <a:ext cx="8686800" cy="6248400"/>
          </a:xfrm>
        </p:spPr>
        <p:txBody>
          <a:bodyPr>
            <a:normAutofit/>
          </a:bodyPr>
          <a:lstStyle/>
          <a:p>
            <a:pPr marL="0" indent="0" algn="just">
              <a:buNone/>
            </a:pPr>
            <a:endParaRPr lang="en-US" dirty="0"/>
          </a:p>
          <a:p>
            <a:pPr marL="0" indent="0" algn="just">
              <a:buNone/>
            </a:pPr>
            <a:endParaRPr lang="en-US" dirty="0"/>
          </a:p>
        </p:txBody>
      </p:sp>
      <p:sp>
        <p:nvSpPr>
          <p:cNvPr id="2" name="Rectangle 1"/>
          <p:cNvSpPr/>
          <p:nvPr/>
        </p:nvSpPr>
        <p:spPr>
          <a:xfrm>
            <a:off x="152400" y="228601"/>
            <a:ext cx="8839200" cy="1261884"/>
          </a:xfrm>
          <a:prstGeom prst="rect">
            <a:avLst/>
          </a:prstGeom>
        </p:spPr>
        <p:txBody>
          <a:bodyPr wrap="square">
            <a:spAutoFit/>
          </a:bodyPr>
          <a:lstStyle/>
          <a:p>
            <a:pPr algn="just"/>
            <a:endParaRPr lang="en-US" sz="2800" b="1" dirty="0">
              <a:solidFill>
                <a:srgbClr val="C00000"/>
              </a:solidFill>
              <a:latin typeface="Times New Roman" panose="02020603050405020304" pitchFamily="18" charset="0"/>
              <a:cs typeface="Times New Roman" panose="02020603050405020304" pitchFamily="18" charset="0"/>
            </a:endParaRPr>
          </a:p>
          <a:p>
            <a:pPr marL="457200" indent="-457200" algn="just">
              <a:buAutoNum type="arabicPeriod"/>
            </a:pPr>
            <a:endParaRPr lang="en-IN" sz="2400" b="0" i="0" dirty="0">
              <a:solidFill>
                <a:srgbClr val="333333"/>
              </a:solidFill>
              <a:effectLst/>
              <a:latin typeface="Benton Sans Book"/>
            </a:endParaRPr>
          </a:p>
          <a:p>
            <a:pPr algn="just"/>
            <a:endParaRPr lang="en-US" sz="2400" dirty="0">
              <a:solidFill>
                <a:srgbClr val="C00000"/>
              </a:solidFill>
            </a:endParaRPr>
          </a:p>
        </p:txBody>
      </p:sp>
      <p:pic>
        <p:nvPicPr>
          <p:cNvPr id="5" name="Picture 4">
            <a:extLst>
              <a:ext uri="{FF2B5EF4-FFF2-40B4-BE49-F238E27FC236}">
                <a16:creationId xmlns:a16="http://schemas.microsoft.com/office/drawing/2014/main" id="{BC0C8F33-29D3-45F2-86BD-2AEA70521D4F}"/>
              </a:ext>
            </a:extLst>
          </p:cNvPr>
          <p:cNvPicPr>
            <a:picLocks noChangeAspect="1"/>
          </p:cNvPicPr>
          <p:nvPr/>
        </p:nvPicPr>
        <p:blipFill>
          <a:blip r:embed="rId3"/>
          <a:stretch>
            <a:fillRect/>
          </a:stretch>
        </p:blipFill>
        <p:spPr>
          <a:xfrm>
            <a:off x="1523999" y="483192"/>
            <a:ext cx="6315531" cy="6103785"/>
          </a:xfrm>
          <a:prstGeom prst="rect">
            <a:avLst/>
          </a:prstGeom>
        </p:spPr>
      </p:pic>
    </p:spTree>
    <p:extLst>
      <p:ext uri="{BB962C8B-B14F-4D97-AF65-F5344CB8AC3E}">
        <p14:creationId xmlns:p14="http://schemas.microsoft.com/office/powerpoint/2010/main" val="3924937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248400"/>
          </a:xfrm>
        </p:spPr>
        <p:txBody>
          <a:bodyPr>
            <a:normAutofit/>
          </a:bodyPr>
          <a:lstStyle/>
          <a:p>
            <a:pPr marL="0" indent="0" algn="just">
              <a:buNone/>
            </a:pPr>
            <a:endParaRPr lang="en-US" dirty="0"/>
          </a:p>
          <a:p>
            <a:pPr marL="0" indent="0" algn="just">
              <a:buNone/>
            </a:pPr>
            <a:endParaRPr lang="en-US" dirty="0"/>
          </a:p>
        </p:txBody>
      </p:sp>
      <p:sp>
        <p:nvSpPr>
          <p:cNvPr id="2" name="Rectangle 1"/>
          <p:cNvSpPr/>
          <p:nvPr/>
        </p:nvSpPr>
        <p:spPr>
          <a:xfrm>
            <a:off x="152400" y="228601"/>
            <a:ext cx="8839200" cy="830997"/>
          </a:xfrm>
          <a:prstGeom prst="rect">
            <a:avLst/>
          </a:prstGeom>
        </p:spPr>
        <p:txBody>
          <a:bodyPr wrap="square">
            <a:spAutoFit/>
          </a:bodyPr>
          <a:lstStyle/>
          <a:p>
            <a:pPr algn="just"/>
            <a:endParaRPr lang="en-IN" sz="2400" b="0" i="0" dirty="0">
              <a:solidFill>
                <a:srgbClr val="333333"/>
              </a:solidFill>
              <a:effectLst/>
              <a:latin typeface="Benton Sans Book"/>
            </a:endParaRPr>
          </a:p>
          <a:p>
            <a:pPr algn="just"/>
            <a:endParaRPr lang="en-US" sz="2400" dirty="0">
              <a:solidFill>
                <a:srgbClr val="C00000"/>
              </a:solidFill>
            </a:endParaRPr>
          </a:p>
        </p:txBody>
      </p:sp>
      <p:sp>
        <p:nvSpPr>
          <p:cNvPr id="4" name="Rectangle 1">
            <a:extLst>
              <a:ext uri="{FF2B5EF4-FFF2-40B4-BE49-F238E27FC236}">
                <a16:creationId xmlns:a16="http://schemas.microsoft.com/office/drawing/2014/main" id="{04DF6182-693E-439B-B536-FB35E3707536}"/>
              </a:ext>
            </a:extLst>
          </p:cNvPr>
          <p:cNvSpPr>
            <a:spLocks noChangeArrowheads="1"/>
          </p:cNvSpPr>
          <p:nvPr/>
        </p:nvSpPr>
        <p:spPr bwMode="auto">
          <a:xfrm>
            <a:off x="28303" y="1062072"/>
            <a:ext cx="65" cy="2816156"/>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Benton Sans Book"/>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Benton Sans Book"/>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Benton Sans Book"/>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Benton Sans Book"/>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Benton Sans Book"/>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Benton Sans Book"/>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Benton Sans Book"/>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Benton Sans Book"/>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Benton Sans Book"/>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5ACF0E-30E9-4643-850B-DB423E085627}"/>
              </a:ext>
            </a:extLst>
          </p:cNvPr>
          <p:cNvSpPr txBox="1"/>
          <p:nvPr/>
        </p:nvSpPr>
        <p:spPr>
          <a:xfrm>
            <a:off x="76913" y="76200"/>
            <a:ext cx="9038653" cy="3785652"/>
          </a:xfrm>
          <a:prstGeom prst="rect">
            <a:avLst/>
          </a:prstGeom>
          <a:noFill/>
        </p:spPr>
        <p:txBody>
          <a:bodyPr wrap="square" rtlCol="0">
            <a:spAutoFit/>
          </a:bodyPr>
          <a:lstStyle/>
          <a:p>
            <a:pPr algn="l"/>
            <a:r>
              <a:rPr lang="en-US" sz="2000" b="1" i="0" dirty="0">
                <a:solidFill>
                  <a:srgbClr val="3D236E"/>
                </a:solidFill>
                <a:effectLst/>
                <a:latin typeface="Open Sans" panose="020B0606030504020204" pitchFamily="34" charset="0"/>
              </a:rPr>
              <a:t>Aggregate Functions:</a:t>
            </a:r>
          </a:p>
          <a:p>
            <a:pPr marL="342900" indent="-342900" algn="just">
              <a:buFont typeface="Arial" panose="020B0604020202020204" pitchFamily="34" charset="0"/>
              <a:buChar char="•"/>
            </a:pPr>
            <a:r>
              <a:rPr lang="en-US" sz="2000" b="0" i="0" dirty="0">
                <a:solidFill>
                  <a:srgbClr val="434A54"/>
                </a:solidFill>
                <a:effectLst/>
                <a:latin typeface="Gill Sans"/>
              </a:rPr>
              <a:t>Tableau provides a range of aggregate functions that allow us to perform calculations on groups of data. </a:t>
            </a:r>
          </a:p>
          <a:p>
            <a:pPr marL="342900" indent="-342900" algn="just">
              <a:buFont typeface="Arial" panose="020B0604020202020204" pitchFamily="34" charset="0"/>
              <a:buChar char="•"/>
            </a:pPr>
            <a:r>
              <a:rPr lang="en-US" sz="2000" b="0" i="0" dirty="0">
                <a:solidFill>
                  <a:srgbClr val="434A54"/>
                </a:solidFill>
                <a:effectLst/>
                <a:latin typeface="Gill Sans"/>
              </a:rPr>
              <a:t>Common aggregate functions include </a:t>
            </a:r>
            <a:r>
              <a:rPr lang="en-US" sz="2000" b="1" i="0" dirty="0">
                <a:solidFill>
                  <a:srgbClr val="434A54"/>
                </a:solidFill>
                <a:effectLst/>
                <a:latin typeface="Gill Sans"/>
              </a:rPr>
              <a:t>SUM, AVG, COUNT, MIN </a:t>
            </a:r>
            <a:r>
              <a:rPr lang="en-US" sz="2000" b="0" i="0" dirty="0">
                <a:solidFill>
                  <a:srgbClr val="434A54"/>
                </a:solidFill>
                <a:effectLst/>
                <a:latin typeface="Gill Sans"/>
              </a:rPr>
              <a:t>(minimum value), and </a:t>
            </a:r>
            <a:r>
              <a:rPr lang="en-US" sz="2000" b="1" i="0" dirty="0">
                <a:solidFill>
                  <a:srgbClr val="434A54"/>
                </a:solidFill>
                <a:effectLst/>
                <a:latin typeface="Gill Sans"/>
              </a:rPr>
              <a:t>MAX</a:t>
            </a:r>
            <a:r>
              <a:rPr lang="en-US" sz="2000" b="0" i="0" dirty="0">
                <a:solidFill>
                  <a:srgbClr val="434A54"/>
                </a:solidFill>
                <a:effectLst/>
                <a:latin typeface="Gill Sans"/>
              </a:rPr>
              <a:t> (maximum value). </a:t>
            </a:r>
          </a:p>
          <a:p>
            <a:pPr marL="342900" indent="-342900" algn="just">
              <a:buFont typeface="Arial" panose="020B0604020202020204" pitchFamily="34" charset="0"/>
              <a:buChar char="•"/>
            </a:pPr>
            <a:r>
              <a:rPr lang="en-US" sz="2000" b="0" i="0" dirty="0">
                <a:solidFill>
                  <a:srgbClr val="434A54"/>
                </a:solidFill>
                <a:effectLst/>
                <a:latin typeface="Gill Sans"/>
              </a:rPr>
              <a:t>These functions are particularly useful when you want to analyze data at different levels of granularity (e.g., by category, region, or time period).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rPr>
              <a:t>Ex:</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rPr>
              <a:t>    Place category on Column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rPr>
              <a:t>    Place Region on Row</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endParaRPr>
          </a:p>
        </p:txBody>
      </p:sp>
      <p:pic>
        <p:nvPicPr>
          <p:cNvPr id="7" name="Picture 6">
            <a:extLst>
              <a:ext uri="{FF2B5EF4-FFF2-40B4-BE49-F238E27FC236}">
                <a16:creationId xmlns:a16="http://schemas.microsoft.com/office/drawing/2014/main" id="{6BE12E4B-78A0-4A1B-97C2-0704FFB33BC6}"/>
              </a:ext>
            </a:extLst>
          </p:cNvPr>
          <p:cNvPicPr>
            <a:picLocks noChangeAspect="1"/>
          </p:cNvPicPr>
          <p:nvPr/>
        </p:nvPicPr>
        <p:blipFill>
          <a:blip r:embed="rId3"/>
          <a:stretch>
            <a:fillRect/>
          </a:stretch>
        </p:blipFill>
        <p:spPr>
          <a:xfrm>
            <a:off x="1447800" y="3404026"/>
            <a:ext cx="5791200" cy="3159553"/>
          </a:xfrm>
          <a:prstGeom prst="rect">
            <a:avLst/>
          </a:prstGeom>
        </p:spPr>
      </p:pic>
    </p:spTree>
    <p:extLst>
      <p:ext uri="{BB962C8B-B14F-4D97-AF65-F5344CB8AC3E}">
        <p14:creationId xmlns:p14="http://schemas.microsoft.com/office/powerpoint/2010/main" val="233359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791A8F-EBC0-41F5-8964-0BF80DF70CC6}"/>
              </a:ext>
            </a:extLst>
          </p:cNvPr>
          <p:cNvSpPr txBox="1"/>
          <p:nvPr/>
        </p:nvSpPr>
        <p:spPr>
          <a:xfrm>
            <a:off x="3913043" y="4419600"/>
            <a:ext cx="5002357" cy="369332"/>
          </a:xfrm>
          <a:prstGeom prst="rect">
            <a:avLst/>
          </a:prstGeom>
          <a:noFill/>
        </p:spPr>
        <p:txBody>
          <a:bodyPr wrap="square">
            <a:spAutoFit/>
          </a:bodyPr>
          <a:lstStyle/>
          <a:p>
            <a:r>
              <a:rPr lang="en-US" b="0" i="0" dirty="0">
                <a:solidFill>
                  <a:srgbClr val="333333"/>
                </a:solidFill>
                <a:effectLst/>
                <a:latin typeface="Merriweather" panose="00000500000000000000" pitchFamily="2" charset="0"/>
              </a:rPr>
              <a:t>the minimum sales for each subcategory </a:t>
            </a:r>
            <a:endParaRPr lang="en-IN" dirty="0"/>
          </a:p>
        </p:txBody>
      </p:sp>
      <p:pic>
        <p:nvPicPr>
          <p:cNvPr id="6" name="Content Placeholder 5">
            <a:extLst>
              <a:ext uri="{FF2B5EF4-FFF2-40B4-BE49-F238E27FC236}">
                <a16:creationId xmlns:a16="http://schemas.microsoft.com/office/drawing/2014/main" id="{582A3952-1F85-4042-BF79-3A211BE2A420}"/>
              </a:ext>
            </a:extLst>
          </p:cNvPr>
          <p:cNvPicPr>
            <a:picLocks noGrp="1" noChangeAspect="1"/>
          </p:cNvPicPr>
          <p:nvPr>
            <p:ph idx="1"/>
          </p:nvPr>
        </p:nvPicPr>
        <p:blipFill>
          <a:blip r:embed="rId2"/>
          <a:stretch>
            <a:fillRect/>
          </a:stretch>
        </p:blipFill>
        <p:spPr>
          <a:xfrm>
            <a:off x="457200" y="838200"/>
            <a:ext cx="8229600" cy="4266998"/>
          </a:xfrm>
        </p:spPr>
      </p:pic>
    </p:spTree>
    <p:extLst>
      <p:ext uri="{BB962C8B-B14F-4D97-AF65-F5344CB8AC3E}">
        <p14:creationId xmlns:p14="http://schemas.microsoft.com/office/powerpoint/2010/main" val="3216356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73975C-966F-47A0-86BE-A6B26FBEFBE0}"/>
              </a:ext>
            </a:extLst>
          </p:cNvPr>
          <p:cNvPicPr>
            <a:picLocks noGrp="1" noChangeAspect="1"/>
          </p:cNvPicPr>
          <p:nvPr>
            <p:ph idx="1"/>
          </p:nvPr>
        </p:nvPicPr>
        <p:blipFill>
          <a:blip r:embed="rId2"/>
          <a:stretch>
            <a:fillRect/>
          </a:stretch>
        </p:blipFill>
        <p:spPr>
          <a:xfrm>
            <a:off x="794805" y="409988"/>
            <a:ext cx="7630590" cy="5458587"/>
          </a:xfrm>
        </p:spPr>
      </p:pic>
    </p:spTree>
    <p:extLst>
      <p:ext uri="{BB962C8B-B14F-4D97-AF65-F5344CB8AC3E}">
        <p14:creationId xmlns:p14="http://schemas.microsoft.com/office/powerpoint/2010/main" val="32831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B7BC1-6E49-4DFA-9AC9-6B8CB335E804}"/>
              </a:ext>
            </a:extLst>
          </p:cNvPr>
          <p:cNvSpPr>
            <a:spLocks noGrp="1"/>
          </p:cNvSpPr>
          <p:nvPr>
            <p:ph idx="1"/>
          </p:nvPr>
        </p:nvSpPr>
        <p:spPr>
          <a:xfrm>
            <a:off x="76200" y="228600"/>
            <a:ext cx="8610600" cy="5897563"/>
          </a:xfrm>
        </p:spPr>
        <p:txBody>
          <a:bodyPr>
            <a:normAutofit/>
          </a:bodyPr>
          <a:lstStyle/>
          <a:p>
            <a:pPr marL="0" indent="0" algn="just">
              <a:buNone/>
            </a:pPr>
            <a:r>
              <a:rPr lang="en-US" altLang="en-US" sz="2000" b="1" dirty="0">
                <a:solidFill>
                  <a:srgbClr val="333333"/>
                </a:solidFill>
                <a:latin typeface="Merriweather" panose="00000500000000000000" pitchFamily="2" charset="0"/>
              </a:rPr>
              <a:t>Types of Calculation in Tableau:</a:t>
            </a:r>
          </a:p>
          <a:p>
            <a:pPr marL="0" indent="0" algn="just">
              <a:buNone/>
            </a:pPr>
            <a:endParaRPr lang="en-US" altLang="en-US" sz="2000" b="1" dirty="0">
              <a:solidFill>
                <a:srgbClr val="333333"/>
              </a:solidFill>
              <a:latin typeface="Merriweather" panose="00000500000000000000" pitchFamily="2" charset="0"/>
            </a:endParaRPr>
          </a:p>
          <a:p>
            <a:pPr marL="457200" indent="-457200" algn="just">
              <a:lnSpc>
                <a:spcPct val="200000"/>
              </a:lnSpc>
              <a:buAutoNum type="arabicPeriod"/>
            </a:pPr>
            <a:r>
              <a:rPr kumimoji="0" lang="en-US" altLang="en-US" sz="2000" b="0" i="0" u="none" strike="noStrike" cap="none" normalizeH="0" baseline="0" dirty="0">
                <a:ln>
                  <a:noFill/>
                </a:ln>
                <a:solidFill>
                  <a:srgbClr val="333333"/>
                </a:solidFill>
                <a:effectLst/>
                <a:latin typeface="Merriweather" panose="00000500000000000000" pitchFamily="2" charset="0"/>
              </a:rPr>
              <a:t>Row Level Calculation</a:t>
            </a:r>
          </a:p>
          <a:p>
            <a:pPr marL="457200" indent="-457200" algn="just">
              <a:lnSpc>
                <a:spcPct val="200000"/>
              </a:lnSpc>
              <a:buAutoNum type="arabicPeriod"/>
            </a:pPr>
            <a:r>
              <a:rPr lang="en-US" sz="1200" dirty="0"/>
              <a:t> </a:t>
            </a:r>
            <a:r>
              <a:rPr lang="en-US" altLang="en-US" sz="2000" dirty="0">
                <a:solidFill>
                  <a:srgbClr val="333333"/>
                </a:solidFill>
                <a:latin typeface="Merriweather" panose="00000500000000000000" pitchFamily="2" charset="0"/>
              </a:rPr>
              <a:t>Aggregate Level Calculations</a:t>
            </a:r>
          </a:p>
          <a:p>
            <a:pPr marL="457200" indent="-457200" algn="just">
              <a:lnSpc>
                <a:spcPct val="200000"/>
              </a:lnSpc>
              <a:buAutoNum type="arabicPeriod"/>
            </a:pPr>
            <a:r>
              <a:rPr lang="en-US" altLang="en-US" sz="2000" dirty="0">
                <a:solidFill>
                  <a:srgbClr val="333333"/>
                </a:solidFill>
                <a:latin typeface="Merriweather" panose="00000500000000000000" pitchFamily="2" charset="0"/>
              </a:rPr>
              <a:t>Level of Detail Calculations</a:t>
            </a:r>
          </a:p>
          <a:p>
            <a:pPr marL="457200" indent="-457200" algn="just">
              <a:lnSpc>
                <a:spcPct val="200000"/>
              </a:lnSpc>
              <a:buAutoNum type="arabicPeriod"/>
            </a:pPr>
            <a:r>
              <a:rPr lang="en-US" altLang="en-US" sz="2000" dirty="0">
                <a:solidFill>
                  <a:srgbClr val="333333"/>
                </a:solidFill>
                <a:latin typeface="Merriweather" panose="00000500000000000000" pitchFamily="2" charset="0"/>
              </a:rPr>
              <a:t>Table level Calculations</a:t>
            </a:r>
          </a:p>
          <a:p>
            <a:pPr marL="457200" indent="-457200" algn="just">
              <a:buAutoNum type="arabicPeriod"/>
            </a:pPr>
            <a:endParaRPr kumimoji="0" lang="en-US" altLang="en-US" sz="2000" b="0" i="0" u="none" strike="noStrike" cap="none" normalizeH="0" baseline="0" dirty="0">
              <a:ln>
                <a:noFill/>
              </a:ln>
              <a:solidFill>
                <a:srgbClr val="333333"/>
              </a:solidFill>
              <a:effectLst/>
              <a:latin typeface="Merriweather" panose="00000500000000000000" pitchFamily="2" charset="0"/>
            </a:endParaRPr>
          </a:p>
          <a:p>
            <a:pPr marL="0" indent="0" algn="just">
              <a:buNone/>
            </a:pPr>
            <a:endParaRPr lang="en-US" sz="2000" b="0" i="0" dirty="0">
              <a:solidFill>
                <a:srgbClr val="FF0000"/>
              </a:solidFill>
              <a:effectLst/>
            </a:endParaRPr>
          </a:p>
          <a:p>
            <a:pPr marL="0" indent="0" algn="just">
              <a:buNone/>
            </a:pPr>
            <a:endParaRPr lang="en-US" sz="2000" b="0" i="0" dirty="0">
              <a:solidFill>
                <a:srgbClr val="FF0000"/>
              </a:solidFill>
              <a:effectLst/>
            </a:endParaRPr>
          </a:p>
          <a:p>
            <a:pPr marL="514350" indent="-514350" algn="just">
              <a:buAutoNum type="arabicPeriod"/>
            </a:pPr>
            <a:endParaRPr lang="en-IN" sz="2800" b="0" i="0" dirty="0">
              <a:solidFill>
                <a:srgbClr val="333333"/>
              </a:solidFill>
              <a:effectLst/>
            </a:endParaRPr>
          </a:p>
          <a:p>
            <a:pPr marL="0" indent="0" algn="just">
              <a:buNone/>
            </a:pPr>
            <a:endParaRPr lang="en-IN" sz="2800" dirty="0"/>
          </a:p>
        </p:txBody>
      </p:sp>
    </p:spTree>
    <p:extLst>
      <p:ext uri="{BB962C8B-B14F-4D97-AF65-F5344CB8AC3E}">
        <p14:creationId xmlns:p14="http://schemas.microsoft.com/office/powerpoint/2010/main" val="1820902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54E40F-B838-41E4-85A3-85A3D29B46A8}"/>
              </a:ext>
            </a:extLst>
          </p:cNvPr>
          <p:cNvSpPr>
            <a:spLocks noGrp="1"/>
          </p:cNvSpPr>
          <p:nvPr>
            <p:ph idx="1"/>
          </p:nvPr>
        </p:nvSpPr>
        <p:spPr>
          <a:xfrm>
            <a:off x="152400" y="228600"/>
            <a:ext cx="8763000" cy="6477000"/>
          </a:xfrm>
        </p:spPr>
        <p:txBody>
          <a:bodyPr>
            <a:normAutofit/>
          </a:bodyPr>
          <a:lstStyle/>
          <a:p>
            <a:pPr marL="0" indent="0" algn="just">
              <a:lnSpc>
                <a:spcPct val="150000"/>
              </a:lnSpc>
              <a:buNone/>
            </a:pPr>
            <a:endParaRPr lang="en-IN" sz="3400" b="0" i="0" dirty="0">
              <a:solidFill>
                <a:srgbClr val="333333"/>
              </a:solidFill>
              <a:effectLst/>
            </a:endParaRPr>
          </a:p>
          <a:p>
            <a:pPr marL="0" indent="0">
              <a:buNone/>
            </a:pPr>
            <a:endParaRPr lang="en-IN" sz="2800" dirty="0"/>
          </a:p>
        </p:txBody>
      </p:sp>
      <p:pic>
        <p:nvPicPr>
          <p:cNvPr id="8" name="Picture 7">
            <a:extLst>
              <a:ext uri="{FF2B5EF4-FFF2-40B4-BE49-F238E27FC236}">
                <a16:creationId xmlns:a16="http://schemas.microsoft.com/office/drawing/2014/main" id="{0F945BCA-0394-4FA6-B490-9721357737FA}"/>
              </a:ext>
            </a:extLst>
          </p:cNvPr>
          <p:cNvPicPr>
            <a:picLocks noChangeAspect="1"/>
          </p:cNvPicPr>
          <p:nvPr/>
        </p:nvPicPr>
        <p:blipFill>
          <a:blip r:embed="rId3"/>
          <a:stretch>
            <a:fillRect/>
          </a:stretch>
        </p:blipFill>
        <p:spPr>
          <a:xfrm>
            <a:off x="228600" y="384148"/>
            <a:ext cx="4116783" cy="5409446"/>
          </a:xfrm>
          <a:prstGeom prst="rect">
            <a:avLst/>
          </a:prstGeom>
        </p:spPr>
      </p:pic>
      <p:pic>
        <p:nvPicPr>
          <p:cNvPr id="10" name="Picture 9">
            <a:extLst>
              <a:ext uri="{FF2B5EF4-FFF2-40B4-BE49-F238E27FC236}">
                <a16:creationId xmlns:a16="http://schemas.microsoft.com/office/drawing/2014/main" id="{BAC3280D-8CBC-462D-A56D-0C4D73636E00}"/>
              </a:ext>
            </a:extLst>
          </p:cNvPr>
          <p:cNvPicPr>
            <a:picLocks noChangeAspect="1"/>
          </p:cNvPicPr>
          <p:nvPr/>
        </p:nvPicPr>
        <p:blipFill>
          <a:blip r:embed="rId4"/>
          <a:stretch>
            <a:fillRect/>
          </a:stretch>
        </p:blipFill>
        <p:spPr>
          <a:xfrm>
            <a:off x="4267200" y="1064406"/>
            <a:ext cx="3581400" cy="2649875"/>
          </a:xfrm>
          <a:prstGeom prst="rect">
            <a:avLst/>
          </a:prstGeom>
        </p:spPr>
      </p:pic>
      <p:pic>
        <p:nvPicPr>
          <p:cNvPr id="12" name="Picture 11">
            <a:extLst>
              <a:ext uri="{FF2B5EF4-FFF2-40B4-BE49-F238E27FC236}">
                <a16:creationId xmlns:a16="http://schemas.microsoft.com/office/drawing/2014/main" id="{498128D8-F693-4249-9A5E-E761BDF3C00E}"/>
              </a:ext>
            </a:extLst>
          </p:cNvPr>
          <p:cNvPicPr>
            <a:picLocks noChangeAspect="1"/>
          </p:cNvPicPr>
          <p:nvPr/>
        </p:nvPicPr>
        <p:blipFill>
          <a:blip r:embed="rId5"/>
          <a:stretch>
            <a:fillRect/>
          </a:stretch>
        </p:blipFill>
        <p:spPr>
          <a:xfrm>
            <a:off x="4114013" y="3666448"/>
            <a:ext cx="3352800" cy="2290787"/>
          </a:xfrm>
          <a:prstGeom prst="rect">
            <a:avLst/>
          </a:prstGeom>
        </p:spPr>
      </p:pic>
      <p:pic>
        <p:nvPicPr>
          <p:cNvPr id="14" name="Picture 13">
            <a:extLst>
              <a:ext uri="{FF2B5EF4-FFF2-40B4-BE49-F238E27FC236}">
                <a16:creationId xmlns:a16="http://schemas.microsoft.com/office/drawing/2014/main" id="{399B0F3B-176F-48E8-B7E8-7654E711C26D}"/>
              </a:ext>
            </a:extLst>
          </p:cNvPr>
          <p:cNvPicPr>
            <a:picLocks noChangeAspect="1"/>
          </p:cNvPicPr>
          <p:nvPr/>
        </p:nvPicPr>
        <p:blipFill>
          <a:blip r:embed="rId6"/>
          <a:stretch>
            <a:fillRect/>
          </a:stretch>
        </p:blipFill>
        <p:spPr>
          <a:xfrm>
            <a:off x="7541437" y="1958263"/>
            <a:ext cx="1527150" cy="2381428"/>
          </a:xfrm>
          <a:prstGeom prst="rect">
            <a:avLst/>
          </a:prstGeom>
        </p:spPr>
      </p:pic>
    </p:spTree>
    <p:extLst>
      <p:ext uri="{BB962C8B-B14F-4D97-AF65-F5344CB8AC3E}">
        <p14:creationId xmlns:p14="http://schemas.microsoft.com/office/powerpoint/2010/main" val="3896093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TotalTime>
  <Words>1326</Words>
  <Application>Microsoft Office PowerPoint</Application>
  <PresentationFormat>On-screen Show (4:3)</PresentationFormat>
  <Paragraphs>147</Paragraphs>
  <Slides>32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Benton Sans Book</vt:lpstr>
      <vt:lpstr>Calibri</vt:lpstr>
      <vt:lpstr>Gill Sans</vt:lpstr>
      <vt:lpstr>Merriweather</vt:lpstr>
      <vt:lpstr>Merriweather-Regular</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vasavi</dc:creator>
  <cp:lastModifiedBy>ADMIN</cp:lastModifiedBy>
  <cp:revision>185</cp:revision>
  <dcterms:created xsi:type="dcterms:W3CDTF">2024-02-23T05:36:50Z</dcterms:created>
  <dcterms:modified xsi:type="dcterms:W3CDTF">2024-03-01T17:46:38Z</dcterms:modified>
</cp:coreProperties>
</file>